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94" r:id="rId3"/>
    <p:sldId id="283" r:id="rId4"/>
    <p:sldId id="286" r:id="rId5"/>
    <p:sldId id="287" r:id="rId6"/>
    <p:sldId id="288" r:id="rId7"/>
    <p:sldId id="289" r:id="rId8"/>
    <p:sldId id="285" r:id="rId9"/>
    <p:sldId id="265" r:id="rId10"/>
    <p:sldId id="292" r:id="rId11"/>
    <p:sldId id="257" r:id="rId12"/>
    <p:sldId id="260" r:id="rId13"/>
    <p:sldId id="293" r:id="rId14"/>
    <p:sldId id="259" r:id="rId15"/>
    <p:sldId id="282" r:id="rId16"/>
    <p:sldId id="295" r:id="rId17"/>
    <p:sldId id="290" r:id="rId18"/>
    <p:sldId id="266" r:id="rId19"/>
    <p:sldId id="291" r:id="rId20"/>
    <p:sldId id="273" r:id="rId21"/>
    <p:sldId id="272" r:id="rId22"/>
    <p:sldId id="274" r:id="rId23"/>
    <p:sldId id="275" r:id="rId24"/>
    <p:sldId id="258" r:id="rId25"/>
    <p:sldId id="276" r:id="rId26"/>
    <p:sldId id="277" r:id="rId27"/>
    <p:sldId id="269" r:id="rId28"/>
    <p:sldId id="280" r:id="rId29"/>
    <p:sldId id="270" r:id="rId30"/>
    <p:sldId id="278" r:id="rId31"/>
    <p:sldId id="281" r:id="rId32"/>
    <p:sldId id="271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EB5CA4C-03A2-4222-B1A6-C9C7B322D4E2}">
          <p14:sldIdLst>
            <p14:sldId id="256"/>
            <p14:sldId id="294"/>
          </p14:sldIdLst>
        </p14:section>
        <p14:section name="實驗目的" id="{62AB9277-E464-49FB-99C4-D266393A2ABE}">
          <p14:sldIdLst>
            <p14:sldId id="283"/>
          </p14:sldIdLst>
        </p14:section>
        <p14:section name="實驗原理" id="{D439A9CB-E39B-4EA5-9750-BE3813B2EF54}">
          <p14:sldIdLst>
            <p14:sldId id="286"/>
            <p14:sldId id="287"/>
            <p14:sldId id="288"/>
            <p14:sldId id="289"/>
            <p14:sldId id="285"/>
          </p14:sldIdLst>
        </p14:section>
        <p14:section name="實驗器材" id="{22510BC2-0A67-45ED-B394-D3FABB6F7735}">
          <p14:sldIdLst>
            <p14:sldId id="265"/>
          </p14:sldIdLst>
        </p14:section>
        <p14:section name="直流電源供應器" id="{E02B22D4-C262-4D52-BF37-6B9655759D1F}">
          <p14:sldIdLst>
            <p14:sldId id="292"/>
            <p14:sldId id="257"/>
            <p14:sldId id="260"/>
            <p14:sldId id="293"/>
            <p14:sldId id="259"/>
          </p14:sldIdLst>
        </p14:section>
        <p14:section name="高斯計" id="{E0B3CB57-37E9-45AE-B288-7C9DBC65A8C3}">
          <p14:sldIdLst>
            <p14:sldId id="282"/>
            <p14:sldId id="295"/>
          </p14:sldIdLst>
        </p14:section>
        <p14:section name="實驗" id="{6E6FEB83-936A-491D-AE25-1CD46F19C737}">
          <p14:sldIdLst>
            <p14:sldId id="290"/>
            <p14:sldId id="266"/>
            <p14:sldId id="291"/>
            <p14:sldId id="273"/>
            <p14:sldId id="272"/>
            <p14:sldId id="274"/>
            <p14:sldId id="275"/>
            <p14:sldId id="258"/>
            <p14:sldId id="276"/>
            <p14:sldId id="277"/>
            <p14:sldId id="269"/>
            <p14:sldId id="280"/>
            <p14:sldId id="270"/>
            <p14:sldId id="278"/>
            <p14:sldId id="281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FF66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1" autoAdjust="0"/>
  </p:normalViewPr>
  <p:slideViewPr>
    <p:cSldViewPr snapToGrid="0">
      <p:cViewPr varScale="1">
        <p:scale>
          <a:sx n="59" d="100"/>
          <a:sy n="59" d="100"/>
        </p:scale>
        <p:origin x="14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-19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sz="2000">
                <a:solidFill>
                  <a:srgbClr val="0000FF"/>
                </a:solidFill>
              </a:rPr>
              <a:t>載流導線受力</a:t>
            </a:r>
            <a:r>
              <a:rPr lang="en-US" sz="2000">
                <a:solidFill>
                  <a:srgbClr val="0000FF"/>
                </a:solidFill>
              </a:rPr>
              <a:t>F</a:t>
            </a:r>
            <a:r>
              <a:rPr lang="zh-TW" sz="2000">
                <a:solidFill>
                  <a:srgbClr val="0000FF"/>
                </a:solidFill>
              </a:rPr>
              <a:t>與載流導線電流</a:t>
            </a:r>
            <a:r>
              <a:rPr lang="en-US" sz="2000">
                <a:solidFill>
                  <a:srgbClr val="0000FF"/>
                </a:solidFill>
              </a:rPr>
              <a:t>I</a:t>
            </a:r>
            <a:r>
              <a:rPr lang="zh-TW" sz="2000">
                <a:solidFill>
                  <a:srgbClr val="0000FF"/>
                </a:solidFill>
              </a:rPr>
              <a:t>的關係圖</a:t>
            </a:r>
            <a:endParaRPr lang="en-US" sz="200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202746437983090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工作表1!$C$1</c:f>
              <c:strCache>
                <c:ptCount val="1"/>
                <c:pt idx="0">
                  <c:v>電子秤顯示克數 (g)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432150043744532"/>
                  <c:y val="-9.7222222222222219E-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defRPr>
                  </a:pPr>
                  <a:endParaRPr lang="zh-TW"/>
                </a:p>
              </c:txPr>
            </c:trendlineLbl>
          </c:trendline>
          <c:xVal>
            <c:numRef>
              <c:f>工作表1!$B$2:$B$9</c:f>
              <c:numCache>
                <c:formatCode>General</c:formatCode>
                <c:ptCount val="8"/>
                <c:pt idx="0">
                  <c:v>0.5</c:v>
                </c:pt>
                <c:pt idx="1">
                  <c:v>0.81</c:v>
                </c:pt>
                <c:pt idx="2">
                  <c:v>1.1299999999999999</c:v>
                </c:pt>
                <c:pt idx="3">
                  <c:v>1.45</c:v>
                </c:pt>
                <c:pt idx="4">
                  <c:v>1.72</c:v>
                </c:pt>
                <c:pt idx="5">
                  <c:v>2.02</c:v>
                </c:pt>
                <c:pt idx="6">
                  <c:v>2.3199999999999998</c:v>
                </c:pt>
                <c:pt idx="7">
                  <c:v>2.61</c:v>
                </c:pt>
              </c:numCache>
            </c:numRef>
          </c:xVal>
          <c:yVal>
            <c:numRef>
              <c:f>工作表1!$C$2:$C$9</c:f>
              <c:numCache>
                <c:formatCode>General</c:formatCode>
                <c:ptCount val="8"/>
                <c:pt idx="0">
                  <c:v>0.23</c:v>
                </c:pt>
                <c:pt idx="1">
                  <c:v>0.4</c:v>
                </c:pt>
                <c:pt idx="2">
                  <c:v>0.59</c:v>
                </c:pt>
                <c:pt idx="3">
                  <c:v>0.73</c:v>
                </c:pt>
                <c:pt idx="4">
                  <c:v>0.87</c:v>
                </c:pt>
                <c:pt idx="5">
                  <c:v>1.03</c:v>
                </c:pt>
                <c:pt idx="6">
                  <c:v>1.19</c:v>
                </c:pt>
                <c:pt idx="7">
                  <c:v>1.33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53-4499-94C7-A12F66616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8092831"/>
        <c:axId val="1772329167"/>
      </c:scatterChart>
      <c:valAx>
        <c:axId val="17780928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r>
                  <a:rPr lang="en-US" dirty="0"/>
                  <a:t>I </a:t>
                </a:r>
                <a:r>
                  <a:rPr lang="en-US" baseline="-25000" dirty="0"/>
                  <a:t>DMM</a:t>
                </a:r>
                <a:r>
                  <a:rPr lang="zh-TW" dirty="0"/>
                  <a:t> </a:t>
                </a:r>
                <a:r>
                  <a:rPr lang="en-US" dirty="0"/>
                  <a:t>(A)</a:t>
                </a:r>
                <a:endParaRPr lang="zh-TW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772329167"/>
        <c:crosses val="autoZero"/>
        <c:crossBetween val="midCat"/>
      </c:valAx>
      <c:valAx>
        <c:axId val="177232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r>
                  <a:rPr lang="en-US"/>
                  <a:t> </a:t>
                </a:r>
                <a:r>
                  <a:rPr lang="zh-TW"/>
                  <a:t>電子秤讀值 </a:t>
                </a:r>
                <a:r>
                  <a:rPr lang="en-US"/>
                  <a:t>(gw)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17780928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0.31534</cdr:x>
      <cdr:y>0.17045</cdr:y>
    </cdr:from>
    <cdr:to>
      <cdr:x>0.48112</cdr:x>
      <cdr:y>0.28261</cdr:y>
    </cdr:to>
    <cdr:sp macro="" textlink="">
      <cdr:nvSpPr>
        <cdr:cNvPr id="2" name="橢圓 1">
          <a:extLst xmlns:a="http://schemas.openxmlformats.org/drawingml/2006/main">
            <a:ext uri="{FF2B5EF4-FFF2-40B4-BE49-F238E27FC236}">
              <a16:creationId xmlns:a16="http://schemas.microsoft.com/office/drawing/2014/main" id="{2E3642E6-1A3E-4EBE-8A23-1BF2770A000D}"/>
            </a:ext>
          </a:extLst>
        </cdr:cNvPr>
        <cdr:cNvSpPr/>
      </cdr:nvSpPr>
      <cdr:spPr>
        <a:xfrm xmlns:a="http://schemas.openxmlformats.org/drawingml/2006/main">
          <a:off x="1845426" y="760386"/>
          <a:ext cx="970144" cy="50038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TW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5EFCD-96D4-42E2-BA8D-8258D6DFF443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3FD3-479A-4D84-AB88-4F95ADCC53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94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在國際單位制裡，</a:t>
            </a:r>
            <a:r>
              <a:rPr lang="en-US" altLang="zh-TW" sz="1200" dirty="0"/>
              <a:t>H </a:t>
            </a:r>
            <a:r>
              <a:rPr lang="zh-TW" altLang="en-US" sz="1200" dirty="0"/>
              <a:t>場的單位為安培</a:t>
            </a:r>
            <a:r>
              <a:rPr lang="en-US" altLang="zh-TW" sz="1200" dirty="0"/>
              <a:t>/</a:t>
            </a:r>
            <a:r>
              <a:rPr lang="zh-TW" altLang="en-US" sz="1200" dirty="0"/>
              <a:t>公尺 </a:t>
            </a:r>
            <a:r>
              <a:rPr lang="en-US" altLang="zh-TW" sz="1200" dirty="0"/>
              <a:t>(A/m)</a:t>
            </a:r>
            <a:r>
              <a:rPr lang="zh-TW" altLang="en-US" sz="1200" dirty="0"/>
              <a:t>；在 </a:t>
            </a:r>
            <a:r>
              <a:rPr lang="en-US" altLang="zh-TW" sz="1200" dirty="0"/>
              <a:t>CGS </a:t>
            </a:r>
            <a:r>
              <a:rPr lang="zh-TW" altLang="en-US" sz="1200" dirty="0"/>
              <a:t>單位制裡，</a:t>
            </a:r>
            <a:r>
              <a:rPr lang="en-US" altLang="zh-TW" sz="1200" dirty="0"/>
              <a:t>H </a:t>
            </a:r>
            <a:r>
              <a:rPr lang="zh-TW" altLang="en-US" sz="1200" dirty="0"/>
              <a:t>場的單位為奧斯特 </a:t>
            </a:r>
            <a:r>
              <a:rPr lang="en-US" altLang="zh-TW" sz="1200" dirty="0"/>
              <a:t>(oersted, </a:t>
            </a:r>
            <a:r>
              <a:rPr lang="zh-TW" altLang="en-US" sz="1200" dirty="0"/>
              <a:t>簡寫為 </a:t>
            </a:r>
            <a:r>
              <a:rPr lang="en-US" altLang="zh-TW" sz="1200" dirty="0" err="1"/>
              <a:t>Oe</a:t>
            </a:r>
            <a:r>
              <a:rPr lang="en-US" altLang="zh-TW" sz="1200" dirty="0"/>
              <a:t>)</a:t>
            </a:r>
            <a:r>
              <a:rPr lang="zh-TW" altLang="en-US" sz="1200" dirty="0"/>
              <a:t>。</a:t>
            </a:r>
            <a:r>
              <a:rPr lang="en-US" altLang="zh-TW" sz="1200" dirty="0"/>
              <a:t>1 </a:t>
            </a:r>
            <a:r>
              <a:rPr lang="zh-TW" altLang="en-US" sz="1200" dirty="0"/>
              <a:t>奧斯特定義為 </a:t>
            </a:r>
            <a:r>
              <a:rPr lang="en-US" altLang="zh-TW" sz="1200" dirty="0"/>
              <a:t>1000/4</a:t>
            </a:r>
            <a:r>
              <a:rPr lang="el-GR" altLang="zh-TW" sz="1200" dirty="0"/>
              <a:t>π</a:t>
            </a:r>
            <a:r>
              <a:rPr lang="en-US" altLang="zh-TW" sz="1200" dirty="0"/>
              <a:t> ~79.5774715 A/m</a:t>
            </a:r>
            <a:r>
              <a:rPr lang="zh-TW" altLang="en-US" sz="1200" dirty="0"/>
              <a:t>。</a:t>
            </a:r>
          </a:p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3FD3-479A-4D84-AB88-4F95ADCC538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94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/>
              </a:rPr>
              <a:t>由於正電荷移動的方向相反於負電荷移動的方向，但都會形成同樣方向的電流，只靠測 量產生的磁場，並不能分辨出到底是正電荷在移動還是負電荷在以相反方向移動。若想要 分辨出電荷載子的種類，可應用霍爾效應</a:t>
            </a:r>
            <a:r>
              <a:rPr lang="en-US" altLang="zh-TW" dirty="0">
                <a:solidFill>
                  <a:prstClr val="black"/>
                </a:solidFill>
                <a:latin typeface="微軟正黑體"/>
              </a:rPr>
              <a:t>(Hall effect)</a:t>
            </a:r>
            <a:r>
              <a:rPr lang="zh-TW" altLang="en-US" dirty="0">
                <a:solidFill>
                  <a:prstClr val="black"/>
                </a:solidFill>
                <a:latin typeface="微軟正黑體"/>
              </a:rPr>
              <a:t>。必須施加外磁場垂直於電荷移動方 向，以使電荷因感受到勞侖茲力而偏向一邊，進而測量兩邊之間的電壓，就可以偵測出到 底是哪種電荷在移動。 </a:t>
            </a:r>
            <a:endParaRPr lang="en-US" altLang="zh-TW" dirty="0">
              <a:solidFill>
                <a:prstClr val="black"/>
              </a:solidFill>
              <a:latin typeface="微軟正黑體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3FD3-479A-4D84-AB88-4F95ADCC538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14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43C98-0A2E-4B3D-8116-56E7A4203FA4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76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+mn-ea"/>
              </a:rPr>
              <a:t>校正歸零</a:t>
            </a:r>
            <a:r>
              <a:rPr lang="en-US" altLang="zh-TW" sz="1200" dirty="0">
                <a:latin typeface="+mn-ea"/>
              </a:rPr>
              <a:t>:</a:t>
            </a:r>
            <a:r>
              <a:rPr lang="zh-TW" altLang="en-US" sz="1200" dirty="0">
                <a:latin typeface="+mn-ea"/>
              </a:rPr>
              <a:t> 小心取下探針的防護套，將探針置入金屬做的校正筒，按下</a:t>
            </a:r>
            <a:r>
              <a:rPr lang="en-US" altLang="zh-TW" sz="1200" dirty="0">
                <a:latin typeface="+mn-ea"/>
              </a:rPr>
              <a:t>RESET</a:t>
            </a:r>
            <a:r>
              <a:rPr lang="zh-TW" altLang="en-US" sz="1200" dirty="0">
                <a:latin typeface="+mn-ea"/>
              </a:rPr>
              <a:t>歸零，完成校正。</a:t>
            </a:r>
            <a:endParaRPr lang="en-US" altLang="zh-TW" sz="1200" dirty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3FD3-479A-4D84-AB88-4F95ADCC538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14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+mn-ea"/>
              </a:rPr>
              <a:t>校正歸零</a:t>
            </a:r>
            <a:r>
              <a:rPr lang="en-US" altLang="zh-TW" sz="1200" dirty="0">
                <a:latin typeface="+mn-ea"/>
              </a:rPr>
              <a:t>:</a:t>
            </a:r>
            <a:r>
              <a:rPr lang="zh-TW" altLang="en-US" sz="1200" dirty="0">
                <a:latin typeface="+mn-ea"/>
              </a:rPr>
              <a:t> 小心取下探針的防護套，將探針置入金屬做的校正筒，按下</a:t>
            </a:r>
            <a:r>
              <a:rPr lang="en-US" altLang="zh-TW" sz="1200" dirty="0">
                <a:latin typeface="+mn-ea"/>
              </a:rPr>
              <a:t>RESET</a:t>
            </a:r>
            <a:r>
              <a:rPr lang="zh-TW" altLang="en-US" sz="1200" dirty="0">
                <a:latin typeface="+mn-ea"/>
              </a:rPr>
              <a:t>歸零，完成校正。</a:t>
            </a:r>
            <a:endParaRPr lang="en-US" altLang="zh-TW" sz="1200" dirty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3FD3-479A-4D84-AB88-4F95ADCC5386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11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+mn-ea"/>
              </a:rPr>
              <a:t>校正歸零</a:t>
            </a:r>
            <a:r>
              <a:rPr lang="en-US" altLang="zh-TW" sz="1200" dirty="0">
                <a:latin typeface="+mn-ea"/>
              </a:rPr>
              <a:t>:</a:t>
            </a:r>
            <a:r>
              <a:rPr lang="zh-TW" altLang="en-US" sz="1200" dirty="0">
                <a:latin typeface="+mn-ea"/>
              </a:rPr>
              <a:t> 小心取下探針的防護套，將探針置入金屬做的校正筒，按下</a:t>
            </a:r>
            <a:r>
              <a:rPr lang="en-US" altLang="zh-TW" sz="1200" dirty="0">
                <a:latin typeface="+mn-ea"/>
              </a:rPr>
              <a:t>RESET</a:t>
            </a:r>
            <a:r>
              <a:rPr lang="zh-TW" altLang="en-US" sz="1200" dirty="0">
                <a:latin typeface="+mn-ea"/>
              </a:rPr>
              <a:t>歸零，完成校正。</a:t>
            </a:r>
            <a:endParaRPr lang="en-US" altLang="zh-TW" sz="1200" dirty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3FD3-479A-4D84-AB88-4F95ADCC538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96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-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defRPr/>
            </a:lvl1pPr>
          </a:lstStyle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01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3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15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249486"/>
            <a:ext cx="3658792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229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1758-A40B-44EF-96A3-218E5279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A3FAFAD-5418-4131-BF47-496131C38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DA61BE-C796-4C01-9128-828CC0DB6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930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zh-TW" altLang="en-US"/>
              <a:t>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zh-TW" altLang="en-US"/>
              <a:t>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78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EB46-D73C-4821-8AE3-4DE397A2661A}" type="datetimeFigureOut">
              <a:rPr lang="zh-TW" altLang="en-US" smtClean="0"/>
              <a:pPr/>
              <a:t>2024/3/4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EED-67E5-4132-8A6B-4A3920819A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84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/>
              <a:t>按一下以編輯母片子標題樣式</a:t>
            </a:r>
            <a:endParaRPr kumimoji="0" 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95DB2DF-1B42-40EF-AA6F-407A0263D6A4}"/>
              </a:ext>
            </a:extLst>
          </p:cNvPr>
          <p:cNvGrpSpPr/>
          <p:nvPr/>
        </p:nvGrpSpPr>
        <p:grpSpPr>
          <a:xfrm>
            <a:off x="88187" y="41627"/>
            <a:ext cx="2009163" cy="476387"/>
            <a:chOff x="153201" y="57303"/>
            <a:chExt cx="1826512" cy="393708"/>
          </a:xfrm>
          <a:effectLst>
            <a:outerShdw blurRad="50800" dist="50800" dir="5400000" algn="ctr" rotWithShape="0">
              <a:sysClr val="window" lastClr="FFFFFF"/>
            </a:outerShdw>
          </a:effectLst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F59C382-C409-4F41-98FD-59CFD6B06194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軟正黑體"/>
                <a:cs typeface="+mn-cs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01F8E9D-3B06-4872-9592-4CB55106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34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715" y="484909"/>
            <a:ext cx="5587925" cy="6179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35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0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6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2429134" y="241446"/>
            <a:ext cx="4194293" cy="1013912"/>
          </a:xfrm>
          <a:prstGeom prst="rect">
            <a:avLst/>
          </a:prstGeom>
        </p:spPr>
        <p:txBody>
          <a:bodyPr vert="horz" lIns="51435" tIns="25718" rIns="51435" bIns="25718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025" dirty="0">
                <a:solidFill>
                  <a:sysClr val="windowText" lastClr="000000"/>
                </a:solidFill>
              </a:rPr>
              <a:t>按一下以編輯母片標題樣式</a:t>
            </a:r>
            <a:endParaRPr lang="en-US" sz="2025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5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807840"/>
          </a:xfrm>
          <a:solidFill>
            <a:schemeClr val="bg1"/>
          </a:solidFill>
        </p:spPr>
        <p:txBody>
          <a:bodyPr/>
          <a:lstStyle>
            <a:lvl1pPr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60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9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6459790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0"/>
            <a:ext cx="3486150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688BA1B4-6601-4549-A661-D9599AE7BF13}"/>
              </a:ext>
            </a:extLst>
          </p:cNvPr>
          <p:cNvSpPr txBox="1">
            <a:spLocks/>
          </p:cNvSpPr>
          <p:nvPr/>
        </p:nvSpPr>
        <p:spPr>
          <a:xfrm>
            <a:off x="74613" y="6399213"/>
            <a:ext cx="2614612" cy="4254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zh-TW" altLang="en-US" sz="1500" b="1" dirty="0">
                <a:solidFill>
                  <a:srgbClr val="E2C5FF"/>
                </a:solidFill>
              </a:rPr>
              <a:t>清華大學普物實驗室</a:t>
            </a:r>
          </a:p>
        </p:txBody>
      </p:sp>
    </p:spTree>
    <p:extLst>
      <p:ext uri="{BB962C8B-B14F-4D97-AF65-F5344CB8AC3E}">
        <p14:creationId xmlns:p14="http://schemas.microsoft.com/office/powerpoint/2010/main" val="336832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38"/>
              </a:spcAft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4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3" y="6459790"/>
            <a:ext cx="1854203" cy="365125"/>
          </a:xfrm>
          <a:prstGeom prst="rect">
            <a:avLst/>
          </a:prstGeom>
        </p:spPr>
        <p:txBody>
          <a:bodyPr/>
          <a:lstStyle/>
          <a:p>
            <a:fld id="{2A4D0025-4879-415D-BB5D-8780442F2DF5}" type="datetimeFigureOut">
              <a:rPr lang="zh-TW" altLang="en-US" smtClean="0"/>
              <a:t>2024/3/4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6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 flipV="1">
            <a:off x="0" y="197440"/>
            <a:ext cx="9144000" cy="7092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2" y="6400800"/>
            <a:ext cx="9144001" cy="4572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9"/>
            <a:ext cx="9144001" cy="65999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282389"/>
            <a:ext cx="8208913" cy="48353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3714" y="484909"/>
            <a:ext cx="5224368" cy="6179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TW" altLang="en-US" dirty="0"/>
              <a:t>按一下以編輯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0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 cap="all" baseline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6" y="6459790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1">
                <a:solidFill>
                  <a:srgbClr val="FFFFFF"/>
                </a:solidFill>
              </a:defRPr>
            </a:lvl1pPr>
          </a:lstStyle>
          <a:p>
            <a:fld id="{BC1BEF47-6A73-4267-9A02-2738E9D63AE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6402344"/>
            <a:ext cx="27334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國立清華大學 普通物理實驗室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4DF27C1-B21C-46EA-B7EC-4025931BCA1D}"/>
              </a:ext>
            </a:extLst>
          </p:cNvPr>
          <p:cNvSpPr txBox="1"/>
          <p:nvPr/>
        </p:nvSpPr>
        <p:spPr>
          <a:xfrm>
            <a:off x="8040086" y="6453337"/>
            <a:ext cx="731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</a:rPr>
              <a:t>By FYLEE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3C202A5-9DB5-4495-8828-74BEF6F09061}"/>
              </a:ext>
            </a:extLst>
          </p:cNvPr>
          <p:cNvGrpSpPr/>
          <p:nvPr/>
        </p:nvGrpSpPr>
        <p:grpSpPr>
          <a:xfrm>
            <a:off x="187203" y="55547"/>
            <a:ext cx="1826512" cy="393708"/>
            <a:chOff x="153201" y="57303"/>
            <a:chExt cx="1826512" cy="393708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CA8338C-78A0-48BA-BA5F-57FDD38BA053}"/>
                </a:ext>
              </a:extLst>
            </p:cNvPr>
            <p:cNvSpPr/>
            <p:nvPr/>
          </p:nvSpPr>
          <p:spPr>
            <a:xfrm>
              <a:off x="153201" y="57303"/>
              <a:ext cx="1826512" cy="3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effectLst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0DE1D8-109D-4181-8155-9E9D25C5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01" y="85709"/>
              <a:ext cx="1826512" cy="365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06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514350" rtl="0" eaLnBrk="1" latinLnBrk="0" hangingPunct="1">
        <a:lnSpc>
          <a:spcPct val="85000"/>
        </a:lnSpc>
        <a:spcBef>
          <a:spcPct val="0"/>
        </a:spcBef>
        <a:buNone/>
        <a:defRPr sz="3300" b="1" kern="1200" spc="-28" baseline="0">
          <a:solidFill>
            <a:schemeClr val="tx1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675"/>
        </a:spcBef>
        <a:spcAft>
          <a:spcPts val="113"/>
        </a:spcAft>
        <a:buClr>
          <a:srgbClr val="9966FF"/>
        </a:buClr>
        <a:buSzPct val="100000"/>
        <a:buFont typeface="Wingdings" panose="05000000000000000000" pitchFamily="2" charset="2"/>
        <a:buNone/>
        <a:defRPr sz="135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12514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Wingdings" panose="05000000000000000000" pitchFamily="2" charset="2"/>
        <a:buNone/>
        <a:defRPr sz="1238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1602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1889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421767" indent="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rgbClr val="9966FF"/>
        </a:buClr>
        <a:buFont typeface="Arial" panose="020B0604020202020204" pitchFamily="34" charset="0"/>
        <a:buNone/>
        <a:defRPr sz="1125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618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31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43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56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hys.nthu.edu.tw/~gplab/file/17%20The%20Current%20Balance/Current%20Balence.pdf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gins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aginst.com/products/measurement-and-testing/model-907a-908a-hand-held-gaussmeter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hyperlink" Target="https://maginst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hyperlink" Target="https://maginst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88FD71-49D7-4EC3-A2CE-2B290BD6C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0" y="1197429"/>
            <a:ext cx="5275652" cy="1828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dirty="0">
                <a:effectLst/>
              </a:rPr>
              <a:t>新電流天平實驗 </a:t>
            </a:r>
            <a:r>
              <a:rPr lang="en-US" altLang="zh-TW" sz="4800" dirty="0">
                <a:effectLst/>
              </a:rPr>
              <a:t>B</a:t>
            </a:r>
            <a:br>
              <a:rPr lang="zh-TW" altLang="en-US" sz="4800" dirty="0">
                <a:effectLst/>
              </a:rPr>
            </a:br>
            <a:r>
              <a:rPr lang="zh-TW" altLang="en-US" sz="4800" dirty="0">
                <a:effectLst/>
                <a:hlinkClick r:id="rId2"/>
              </a:rPr>
              <a:t>勞侖茲電磁力</a:t>
            </a:r>
            <a:endParaRPr lang="zh-TW" altLang="en-US" sz="48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18258EB-4CC9-4E1D-9009-78D01B50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57" y="5377543"/>
            <a:ext cx="7854696" cy="985157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500" dirty="0"/>
              <a:t>清華大學普物實驗室</a:t>
            </a:r>
            <a:endParaRPr lang="en-US" altLang="zh-TW" sz="3500" dirty="0"/>
          </a:p>
          <a:p>
            <a:r>
              <a:rPr lang="en-US" altLang="zh-TW" sz="2800" dirty="0"/>
              <a:t>FYLEE</a:t>
            </a:r>
            <a:endParaRPr lang="zh-TW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63DA7D-7740-4F2A-AFFD-D3A7073E65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63" t="2340" r="2724" b="16144"/>
          <a:stretch/>
        </p:blipFill>
        <p:spPr>
          <a:xfrm rot="21374305">
            <a:off x="286347" y="2111829"/>
            <a:ext cx="4829338" cy="4320000"/>
          </a:xfrm>
          <a:prstGeom prst="ellipse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5755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7EE32C-50B3-4B3B-9DFA-58445CEE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48" y="0"/>
            <a:ext cx="5549737" cy="1364202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直流電源供應器</a:t>
            </a:r>
            <a:br>
              <a:rPr lang="en-US" altLang="zh-TW" sz="36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36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Linear Power Supply</a:t>
            </a:r>
            <a:endParaRPr lang="zh-TW" altLang="en-US" sz="3600" dirty="0">
              <a:solidFill>
                <a:srgbClr val="0000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617D8B3-2B2F-42CC-8775-C6C286BE4DC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2011" y="1448945"/>
            <a:ext cx="7879977" cy="57527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LPS-305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茂迪公司</a:t>
            </a:r>
          </a:p>
        </p:txBody>
      </p:sp>
      <p:pic>
        <p:nvPicPr>
          <p:cNvPr id="6148" name="圖片 3" descr="實驗室.jpg">
            <a:extLst>
              <a:ext uri="{FF2B5EF4-FFF2-40B4-BE49-F238E27FC236}">
                <a16:creationId xmlns:a16="http://schemas.microsoft.com/office/drawing/2014/main" id="{50A7F1DE-C909-4ACB-91F5-26849C69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89" y="2108960"/>
            <a:ext cx="6700062" cy="40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形 4" descr="首頁">
            <a:hlinkClick r:id="rId3" action="ppaction://hlinksldjump"/>
            <a:extLst>
              <a:ext uri="{FF2B5EF4-FFF2-40B4-BE49-F238E27FC236}">
                <a16:creationId xmlns:a16="http://schemas.microsoft.com/office/drawing/2014/main" id="{F6D37094-C892-48BA-BD9D-0E4976DD5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0308" y="-53525"/>
            <a:ext cx="713692" cy="7136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2" descr="實驗室.jpg">
            <a:extLst>
              <a:ext uri="{FF2B5EF4-FFF2-40B4-BE49-F238E27FC236}">
                <a16:creationId xmlns:a16="http://schemas.microsoft.com/office/drawing/2014/main" id="{C6985A7D-FA11-4E3D-93A3-CFAACB89C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50" y="1198078"/>
            <a:ext cx="3032152" cy="18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7013318-FC2B-44D5-9604-EE87549AA8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5677" y="1198078"/>
          <a:ext cx="4608512" cy="5124414"/>
        </p:xfrm>
        <a:graphic>
          <a:graphicData uri="http://schemas.openxmlformats.org/drawingml/2006/table">
            <a:tbl>
              <a:tblPr/>
              <a:tblGrid>
                <a:gridCol w="151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機 型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LPS 305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最大輸出功率 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165 WATTS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27">
                <a:tc gridSpan="3"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輸 出 電 壓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63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輸出電壓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0 to </a:t>
                      </a:r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+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30V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fixed 3.3/5V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解析度 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10mV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最大輸出電壓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+32V/-32V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雙組同步輸出 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 to ±30V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雙組同步偏差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±20mV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827">
                <a:tc gridSpan="3"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輸 出 電 流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輸出電流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0 to </a:t>
                      </a:r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+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2.5A 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解析度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1mA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最大輸出電流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+3A/-3A 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CL≒3.3A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雙組同步輸出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0 to ±2.5A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827"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雙組同步偏差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±5mA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標題 6">
            <a:extLst>
              <a:ext uri="{FF2B5EF4-FFF2-40B4-BE49-F238E27FC236}">
                <a16:creationId xmlns:a16="http://schemas.microsoft.com/office/drawing/2014/main" id="{B110DA8B-F9D2-4728-B03C-04AE0135E3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2049" y="210955"/>
            <a:ext cx="4725175" cy="750887"/>
          </a:xfrm>
        </p:spPr>
        <p:txBody>
          <a:bodyPr/>
          <a:lstStyle/>
          <a:p>
            <a:pPr algn="l">
              <a:lnSpc>
                <a:spcPct val="120000"/>
              </a:lnSpc>
              <a:defRPr/>
            </a:pPr>
            <a:r>
              <a:rPr lang="zh-TW" altLang="en-US" sz="32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直流電源供應器</a:t>
            </a:r>
            <a:r>
              <a:rPr lang="en-US" altLang="zh-TW" sz="32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LPS 305</a:t>
            </a:r>
            <a:br>
              <a:rPr lang="en-US" altLang="zh-TW" sz="32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32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規格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BBF2FF8-C25F-4CDE-8B0F-03F95B4A93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98575" y="532606"/>
          <a:ext cx="4608512" cy="5789886"/>
        </p:xfrm>
        <a:graphic>
          <a:graphicData uri="http://schemas.openxmlformats.org/drawingml/2006/table">
            <a:tbl>
              <a:tblPr/>
              <a:tblGrid>
                <a:gridCol w="281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48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定 電 壓 源 特 性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29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電源效應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(AC ±10%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變化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1mV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5mV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負載效應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負載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0~100%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變化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2mV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10mV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漣波、雜訊有效值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(10Hz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到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20MHz)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1.5mVrms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2mVrms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漣波峰波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(10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Hz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到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MHz)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10mVp-p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20mVp-p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暫態響應 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200μ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s Typical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溫度係數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ppm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/℃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36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定 電 流 源 特 性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電源效應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(AC ±10%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變化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)􀙛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15mA Typical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負載效應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短路至全載的變化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10mA Typical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2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漣波、雜訊有效值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(10Hz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到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20MHz)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1mArms Typical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2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漣波峰波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(10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Hz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到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MHz)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Typical 5mAp-p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溫度係數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200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ppm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/℃ 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28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LCD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顯示器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2×16 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背光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LCD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；直接顯示工作狀態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282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電壓精確度** 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±(0.2% of rdg+2 digits) ±2%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282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電流精確度**  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±(0.5% of rdg+5 digits)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　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共模電壓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± 240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Vdc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282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環境溫度：操作環境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0℃ ~ 40℃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，儲存溫度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-40℃ ~ 70℃</a:t>
                      </a:r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，相對溼度低於 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80%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冷卻方式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風扇散熱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948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電源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 115V ±10%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0" name="圓角矩形 9">
            <a:extLst>
              <a:ext uri="{FF2B5EF4-FFF2-40B4-BE49-F238E27FC236}">
                <a16:creationId xmlns:a16="http://schemas.microsoft.com/office/drawing/2014/main" id="{A8945E2E-6919-4313-9969-1676DDEBF026}"/>
              </a:ext>
            </a:extLst>
          </p:cNvPr>
          <p:cNvSpPr/>
          <p:nvPr/>
        </p:nvSpPr>
        <p:spPr>
          <a:xfrm>
            <a:off x="2609596" y="4479264"/>
            <a:ext cx="1546531" cy="529838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圓角矩形 9">
            <a:extLst>
              <a:ext uri="{FF2B5EF4-FFF2-40B4-BE49-F238E27FC236}">
                <a16:creationId xmlns:a16="http://schemas.microsoft.com/office/drawing/2014/main" id="{9EB3B750-D93A-4C49-B97B-9C8AC7F0E432}"/>
              </a:ext>
            </a:extLst>
          </p:cNvPr>
          <p:cNvSpPr/>
          <p:nvPr/>
        </p:nvSpPr>
        <p:spPr>
          <a:xfrm>
            <a:off x="2472899" y="2207454"/>
            <a:ext cx="1546532" cy="819057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9" name="圖形 8" descr="首頁">
            <a:hlinkClick r:id="rId3" action="ppaction://hlinksldjump"/>
            <a:extLst>
              <a:ext uri="{FF2B5EF4-FFF2-40B4-BE49-F238E27FC236}">
                <a16:creationId xmlns:a16="http://schemas.microsoft.com/office/drawing/2014/main" id="{06BE2F7D-E26E-42EA-8836-824B7EFA7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0308" y="-53525"/>
            <a:ext cx="713692" cy="7136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圖片 1" descr="實驗室.jpg">
            <a:extLst>
              <a:ext uri="{FF2B5EF4-FFF2-40B4-BE49-F238E27FC236}">
                <a16:creationId xmlns:a16="http://schemas.microsoft.com/office/drawing/2014/main" id="{BC6A85AF-5EA8-4504-82BB-006A76800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74788"/>
            <a:ext cx="7858125" cy="4740275"/>
          </a:xfrm>
          <a:prstGeom prst="roundRect">
            <a:avLst>
              <a:gd name="adj" fmla="val 320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5F6D83B2-3EFC-41DA-9C25-847F5023DDF1}"/>
              </a:ext>
            </a:extLst>
          </p:cNvPr>
          <p:cNvSpPr/>
          <p:nvPr/>
        </p:nvSpPr>
        <p:spPr>
          <a:xfrm>
            <a:off x="4429125" y="2452688"/>
            <a:ext cx="2227118" cy="1942238"/>
          </a:xfrm>
          <a:prstGeom prst="roundRect">
            <a:avLst>
              <a:gd name="adj" fmla="val 1052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5EAD8A5B-6D48-4E0B-834A-65565E6DE2B7}"/>
              </a:ext>
            </a:extLst>
          </p:cNvPr>
          <p:cNvSpPr/>
          <p:nvPr/>
        </p:nvSpPr>
        <p:spPr>
          <a:xfrm>
            <a:off x="5953125" y="2452688"/>
            <a:ext cx="1428750" cy="45085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A479DFB9-C29C-4023-9DFB-695242F594AB}"/>
              </a:ext>
            </a:extLst>
          </p:cNvPr>
          <p:cNvSpPr/>
          <p:nvPr/>
        </p:nvSpPr>
        <p:spPr>
          <a:xfrm>
            <a:off x="5857875" y="1408548"/>
            <a:ext cx="2227118" cy="82800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正電壓</a:t>
            </a:r>
            <a:r>
              <a:rPr kumimoji="0" lang="en-US" altLang="zh-TW" sz="2800" b="1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電流  </a:t>
            </a:r>
            <a:endParaRPr kumimoji="0" lang="en-US" altLang="zh-TW" sz="2800" b="1" dirty="0">
              <a:solidFill>
                <a:schemeClr val="tx1"/>
              </a:solidFill>
              <a:latin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上下微調</a:t>
            </a:r>
          </a:p>
        </p:txBody>
      </p:sp>
      <p:sp>
        <p:nvSpPr>
          <p:cNvPr id="21" name="向右箭號 20">
            <a:extLst>
              <a:ext uri="{FF2B5EF4-FFF2-40B4-BE49-F238E27FC236}">
                <a16:creationId xmlns:a16="http://schemas.microsoft.com/office/drawing/2014/main" id="{B9387C86-57C7-4E2A-89A8-EAEA65360462}"/>
              </a:ext>
            </a:extLst>
          </p:cNvPr>
          <p:cNvSpPr/>
          <p:nvPr/>
        </p:nvSpPr>
        <p:spPr>
          <a:xfrm rot="16200000">
            <a:off x="6560305" y="2226160"/>
            <a:ext cx="285750" cy="214313"/>
          </a:xfrm>
          <a:prstGeom prst="rightArrow">
            <a:avLst/>
          </a:prstGeom>
          <a:solidFill>
            <a:srgbClr val="FF33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29" name="圓角矩形 28">
            <a:extLst>
              <a:ext uri="{FF2B5EF4-FFF2-40B4-BE49-F238E27FC236}">
                <a16:creationId xmlns:a16="http://schemas.microsoft.com/office/drawing/2014/main" id="{55792D99-8522-458B-96E5-4002FA691258}"/>
              </a:ext>
            </a:extLst>
          </p:cNvPr>
          <p:cNvSpPr/>
          <p:nvPr/>
        </p:nvSpPr>
        <p:spPr>
          <a:xfrm>
            <a:off x="5429250" y="5603807"/>
            <a:ext cx="1428750" cy="468381"/>
          </a:xfrm>
          <a:prstGeom prst="round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sp>
        <p:nvSpPr>
          <p:cNvPr id="30" name="圓角矩形 29">
            <a:extLst>
              <a:ext uri="{FF2B5EF4-FFF2-40B4-BE49-F238E27FC236}">
                <a16:creationId xmlns:a16="http://schemas.microsoft.com/office/drawing/2014/main" id="{35890BF3-9D8E-4BAA-9B41-F82777F5F6A3}"/>
              </a:ext>
            </a:extLst>
          </p:cNvPr>
          <p:cNvSpPr/>
          <p:nvPr/>
        </p:nvSpPr>
        <p:spPr>
          <a:xfrm>
            <a:off x="5357813" y="6127682"/>
            <a:ext cx="1966207" cy="6897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/>
                </a:solidFill>
                <a:latin typeface="+mn-ea"/>
              </a:rPr>
              <a:t>負電壓</a:t>
            </a:r>
            <a:r>
              <a:rPr kumimoji="0" lang="en-US" altLang="zh-TW" b="1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0" lang="zh-TW" altLang="en-US" b="1" dirty="0">
                <a:solidFill>
                  <a:schemeClr val="tx1"/>
                </a:solidFill>
                <a:latin typeface="+mn-ea"/>
              </a:rPr>
              <a:t>電流接點</a:t>
            </a:r>
          </a:p>
        </p:txBody>
      </p:sp>
      <p:sp>
        <p:nvSpPr>
          <p:cNvPr id="27" name="圓角矩形 26">
            <a:extLst>
              <a:ext uri="{FF2B5EF4-FFF2-40B4-BE49-F238E27FC236}">
                <a16:creationId xmlns:a16="http://schemas.microsoft.com/office/drawing/2014/main" id="{675F28E4-8AA5-4298-9914-420C12C01EB4}"/>
              </a:ext>
            </a:extLst>
          </p:cNvPr>
          <p:cNvSpPr/>
          <p:nvPr/>
        </p:nvSpPr>
        <p:spPr>
          <a:xfrm>
            <a:off x="6215063" y="5548313"/>
            <a:ext cx="1428750" cy="5238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sp>
        <p:nvSpPr>
          <p:cNvPr id="31" name="圓角矩形 30">
            <a:extLst>
              <a:ext uri="{FF2B5EF4-FFF2-40B4-BE49-F238E27FC236}">
                <a16:creationId xmlns:a16="http://schemas.microsoft.com/office/drawing/2014/main" id="{6B463789-BDAF-4B57-A143-A05ED2F6CF1B}"/>
              </a:ext>
            </a:extLst>
          </p:cNvPr>
          <p:cNvSpPr/>
          <p:nvPr/>
        </p:nvSpPr>
        <p:spPr>
          <a:xfrm>
            <a:off x="2314906" y="5604024"/>
            <a:ext cx="1428750" cy="452438"/>
          </a:xfrm>
          <a:prstGeom prst="round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sp>
        <p:nvSpPr>
          <p:cNvPr id="32" name="圓角矩形 31">
            <a:extLst>
              <a:ext uri="{FF2B5EF4-FFF2-40B4-BE49-F238E27FC236}">
                <a16:creationId xmlns:a16="http://schemas.microsoft.com/office/drawing/2014/main" id="{86DA6494-95C9-4230-A2F9-DEC75237B4A2}"/>
              </a:ext>
            </a:extLst>
          </p:cNvPr>
          <p:cNvSpPr/>
          <p:nvPr/>
        </p:nvSpPr>
        <p:spPr>
          <a:xfrm>
            <a:off x="1369533" y="6144299"/>
            <a:ext cx="2357438" cy="6737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/>
                </a:solidFill>
                <a:latin typeface="+mn-ea"/>
              </a:rPr>
              <a:t>定電壓</a:t>
            </a:r>
            <a:r>
              <a:rPr kumimoji="0" lang="en-US" altLang="zh-TW" b="1" dirty="0">
                <a:solidFill>
                  <a:schemeClr val="tx1"/>
                </a:solidFill>
                <a:latin typeface="+mn-ea"/>
              </a:rPr>
              <a:t>5V/3.3V</a:t>
            </a:r>
            <a:r>
              <a:rPr kumimoji="0" lang="zh-TW" altLang="en-US" b="1" dirty="0">
                <a:solidFill>
                  <a:schemeClr val="tx1"/>
                </a:solidFill>
                <a:latin typeface="+mn-ea"/>
              </a:rPr>
              <a:t>接點</a:t>
            </a:r>
          </a:p>
        </p:txBody>
      </p:sp>
      <p:sp>
        <p:nvSpPr>
          <p:cNvPr id="33" name="圓角矩形 32">
            <a:extLst>
              <a:ext uri="{FF2B5EF4-FFF2-40B4-BE49-F238E27FC236}">
                <a16:creationId xmlns:a16="http://schemas.microsoft.com/office/drawing/2014/main" id="{B86C1261-B13F-4B84-BC9B-871C42B7C5E5}"/>
              </a:ext>
            </a:extLst>
          </p:cNvPr>
          <p:cNvSpPr/>
          <p:nvPr/>
        </p:nvSpPr>
        <p:spPr>
          <a:xfrm>
            <a:off x="4429125" y="2428875"/>
            <a:ext cx="1428750" cy="45243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36" name="圓角矩形 35">
            <a:extLst>
              <a:ext uri="{FF2B5EF4-FFF2-40B4-BE49-F238E27FC236}">
                <a16:creationId xmlns:a16="http://schemas.microsoft.com/office/drawing/2014/main" id="{40056803-FE92-45C1-95E6-F5A23D64AB62}"/>
              </a:ext>
            </a:extLst>
          </p:cNvPr>
          <p:cNvSpPr/>
          <p:nvPr/>
        </p:nvSpPr>
        <p:spPr>
          <a:xfrm>
            <a:off x="2858532" y="1429426"/>
            <a:ext cx="2814472" cy="82800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正電壓   正電流設定</a:t>
            </a:r>
          </a:p>
        </p:txBody>
      </p:sp>
      <p:sp>
        <p:nvSpPr>
          <p:cNvPr id="41" name="向右箭號 40">
            <a:extLst>
              <a:ext uri="{FF2B5EF4-FFF2-40B4-BE49-F238E27FC236}">
                <a16:creationId xmlns:a16="http://schemas.microsoft.com/office/drawing/2014/main" id="{DFD9FFCF-BEB9-4EB6-BF1A-B4A14DB83568}"/>
              </a:ext>
            </a:extLst>
          </p:cNvPr>
          <p:cNvSpPr/>
          <p:nvPr/>
        </p:nvSpPr>
        <p:spPr>
          <a:xfrm rot="5400000" flipH="1">
            <a:off x="5048146" y="2226640"/>
            <a:ext cx="285750" cy="21431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35" name="圓角矩形 34">
            <a:extLst>
              <a:ext uri="{FF2B5EF4-FFF2-40B4-BE49-F238E27FC236}">
                <a16:creationId xmlns:a16="http://schemas.microsoft.com/office/drawing/2014/main" id="{8B43CE76-7C6F-46FF-9BA0-001EC5F00ACB}"/>
              </a:ext>
            </a:extLst>
          </p:cNvPr>
          <p:cNvSpPr/>
          <p:nvPr/>
        </p:nvSpPr>
        <p:spPr>
          <a:xfrm>
            <a:off x="4440927" y="5629501"/>
            <a:ext cx="857250" cy="452437"/>
          </a:xfrm>
          <a:prstGeom prst="roundRect">
            <a:avLst/>
          </a:prstGeom>
          <a:noFill/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DFCCC92A-AA04-4402-A86F-7ACD3B0CA95C}"/>
              </a:ext>
            </a:extLst>
          </p:cNvPr>
          <p:cNvSpPr/>
          <p:nvPr/>
        </p:nvSpPr>
        <p:spPr>
          <a:xfrm>
            <a:off x="3786188" y="6114263"/>
            <a:ext cx="1571625" cy="703156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>
              <a:defRPr/>
            </a:pPr>
            <a:r>
              <a:rPr kumimoji="0" lang="zh-TW" altLang="en-US" b="1" dirty="0">
                <a:solidFill>
                  <a:schemeClr val="tx1"/>
                </a:solidFill>
                <a:latin typeface="+mj-ea"/>
                <a:ea typeface="+mj-ea"/>
                <a:cs typeface="Arial Unicode MS" pitchFamily="34" charset="-120"/>
              </a:rPr>
              <a:t>高電壓輸出接點</a:t>
            </a:r>
            <a:endParaRPr lang="zh-TW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E76541-0611-4DA8-A358-BDD6800794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2725" y="98622"/>
            <a:ext cx="5224368" cy="773811"/>
          </a:xfrm>
        </p:spPr>
        <p:txBody>
          <a:bodyPr/>
          <a:lstStyle/>
          <a:p>
            <a:pPr rtl="0" eaLnBrk="1" fontAlgn="auto" latinLnBrk="0" hangingPunct="1"/>
            <a:r>
              <a:rPr lang="zh-TW" altLang="zh-TW" sz="4000" b="1" kern="1200" dirty="0">
                <a:solidFill>
                  <a:srgbClr val="0000FF"/>
                </a:solidFill>
                <a:latin typeface="Calibri Light" panose="020F0302020204030204" pitchFamily="34" charset="0"/>
                <a:cs typeface="+mn-cs"/>
              </a:rPr>
              <a:t>基本操作設定區塊</a:t>
            </a:r>
            <a:endParaRPr lang="zh-TW" altLang="en-US" sz="4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E1A8B4F-E31B-4119-8FF5-8F27E06DC9C2}"/>
              </a:ext>
            </a:extLst>
          </p:cNvPr>
          <p:cNvSpPr txBox="1"/>
          <p:nvPr/>
        </p:nvSpPr>
        <p:spPr>
          <a:xfrm>
            <a:off x="4245816" y="837913"/>
            <a:ext cx="4417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+V set=5V</a:t>
            </a:r>
            <a:r>
              <a:rPr lang="zh-TW" altLang="en-US" sz="3200" dirty="0"/>
              <a:t>，</a:t>
            </a:r>
            <a:r>
              <a:rPr lang="en-US" altLang="zh-TW" sz="3200" dirty="0"/>
              <a:t>+I</a:t>
            </a:r>
            <a:r>
              <a:rPr lang="zh-TW" altLang="en-US" sz="3200" dirty="0"/>
              <a:t> </a:t>
            </a:r>
            <a:r>
              <a:rPr lang="en-US" altLang="zh-TW" sz="3200" dirty="0"/>
              <a:t>set = ___A</a:t>
            </a:r>
            <a:endParaRPr lang="zh-TW" altLang="en-US" sz="3200" dirty="0"/>
          </a:p>
        </p:txBody>
      </p:sp>
      <p:sp>
        <p:nvSpPr>
          <p:cNvPr id="22" name="圓角矩形 35">
            <a:extLst>
              <a:ext uri="{FF2B5EF4-FFF2-40B4-BE49-F238E27FC236}">
                <a16:creationId xmlns:a16="http://schemas.microsoft.com/office/drawing/2014/main" id="{AED4A24D-055D-4C4F-A27E-2BC215620B1F}"/>
              </a:ext>
            </a:extLst>
          </p:cNvPr>
          <p:cNvSpPr/>
          <p:nvPr/>
        </p:nvSpPr>
        <p:spPr>
          <a:xfrm>
            <a:off x="2545389" y="3904822"/>
            <a:ext cx="1749521" cy="54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數值</a:t>
            </a: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設定</a:t>
            </a:r>
          </a:p>
        </p:txBody>
      </p:sp>
      <p:sp>
        <p:nvSpPr>
          <p:cNvPr id="23" name="向右箭號 40">
            <a:extLst>
              <a:ext uri="{FF2B5EF4-FFF2-40B4-BE49-F238E27FC236}">
                <a16:creationId xmlns:a16="http://schemas.microsoft.com/office/drawing/2014/main" id="{6CCFE6BE-951B-48CC-8616-B618F94CA15D}"/>
              </a:ext>
            </a:extLst>
          </p:cNvPr>
          <p:cNvSpPr/>
          <p:nvPr/>
        </p:nvSpPr>
        <p:spPr>
          <a:xfrm flipH="1">
            <a:off x="4238400" y="3926866"/>
            <a:ext cx="285750" cy="21431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25" name="圓角矩形 3">
            <a:extLst>
              <a:ext uri="{FF2B5EF4-FFF2-40B4-BE49-F238E27FC236}">
                <a16:creationId xmlns:a16="http://schemas.microsoft.com/office/drawing/2014/main" id="{25178D87-CEEB-4056-B832-5F3E94561040}"/>
              </a:ext>
            </a:extLst>
          </p:cNvPr>
          <p:cNvSpPr/>
          <p:nvPr/>
        </p:nvSpPr>
        <p:spPr>
          <a:xfrm>
            <a:off x="6703180" y="3959502"/>
            <a:ext cx="678695" cy="45085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26" name="圓角矩形 9">
            <a:extLst>
              <a:ext uri="{FF2B5EF4-FFF2-40B4-BE49-F238E27FC236}">
                <a16:creationId xmlns:a16="http://schemas.microsoft.com/office/drawing/2014/main" id="{9335B2B5-6ED1-4FC4-B202-91E0E4382D23}"/>
              </a:ext>
            </a:extLst>
          </p:cNvPr>
          <p:cNvSpPr/>
          <p:nvPr/>
        </p:nvSpPr>
        <p:spPr>
          <a:xfrm>
            <a:off x="6971434" y="2901397"/>
            <a:ext cx="2227117" cy="1044000"/>
          </a:xfrm>
          <a:prstGeom prst="round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電壓</a:t>
            </a:r>
            <a:r>
              <a:rPr kumimoji="0" lang="en-US" altLang="zh-TW" sz="2800" b="1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電流  </a:t>
            </a:r>
            <a:endParaRPr kumimoji="0" lang="en-US" altLang="zh-TW" sz="2800" b="1" dirty="0">
              <a:solidFill>
                <a:schemeClr val="tx1"/>
              </a:solidFill>
              <a:latin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輸出</a:t>
            </a:r>
            <a:r>
              <a:rPr kumimoji="0" lang="en-US" altLang="zh-TW" sz="2800" b="1" dirty="0">
                <a:solidFill>
                  <a:schemeClr val="tx1"/>
                </a:solidFill>
                <a:latin typeface="+mn-ea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+mn-ea"/>
              </a:rPr>
              <a:t>停止</a:t>
            </a: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鍵</a:t>
            </a:r>
          </a:p>
        </p:txBody>
      </p:sp>
      <p:sp>
        <p:nvSpPr>
          <p:cNvPr id="24" name="向右箭號 40">
            <a:extLst>
              <a:ext uri="{FF2B5EF4-FFF2-40B4-BE49-F238E27FC236}">
                <a16:creationId xmlns:a16="http://schemas.microsoft.com/office/drawing/2014/main" id="{44A56DFB-DA5C-4336-99AA-FF16BB4A920A}"/>
              </a:ext>
            </a:extLst>
          </p:cNvPr>
          <p:cNvSpPr/>
          <p:nvPr/>
        </p:nvSpPr>
        <p:spPr>
          <a:xfrm rot="8762556" flipH="1">
            <a:off x="7239000" y="3819710"/>
            <a:ext cx="285750" cy="21431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A859A8B6-5BAC-4E8F-B655-749BDD252D01}"/>
              </a:ext>
            </a:extLst>
          </p:cNvPr>
          <p:cNvSpPr/>
          <p:nvPr/>
        </p:nvSpPr>
        <p:spPr>
          <a:xfrm>
            <a:off x="331537" y="4034022"/>
            <a:ext cx="1813126" cy="1942238"/>
          </a:xfrm>
          <a:prstGeom prst="roundRect">
            <a:avLst>
              <a:gd name="adj" fmla="val 1052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7" name="圓角矩形 35">
            <a:extLst>
              <a:ext uri="{FF2B5EF4-FFF2-40B4-BE49-F238E27FC236}">
                <a16:creationId xmlns:a16="http://schemas.microsoft.com/office/drawing/2014/main" id="{D2DEE1A4-90BF-45E7-A551-5BDC024691FD}"/>
              </a:ext>
            </a:extLst>
          </p:cNvPr>
          <p:cNvSpPr/>
          <p:nvPr/>
        </p:nvSpPr>
        <p:spPr>
          <a:xfrm>
            <a:off x="430651" y="3605397"/>
            <a:ext cx="1667804" cy="5661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電源開關</a:t>
            </a:r>
          </a:p>
        </p:txBody>
      </p:sp>
      <p:pic>
        <p:nvPicPr>
          <p:cNvPr id="38" name="圖形 37" descr="首頁">
            <a:hlinkClick r:id="rId5" action="ppaction://hlinksldjump"/>
            <a:extLst>
              <a:ext uri="{FF2B5EF4-FFF2-40B4-BE49-F238E27FC236}">
                <a16:creationId xmlns:a16="http://schemas.microsoft.com/office/drawing/2014/main" id="{3A98736B-ED5C-490A-AB79-8C3B535B0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0308" y="-53525"/>
            <a:ext cx="713692" cy="713692"/>
          </a:xfrm>
          <a:prstGeom prst="rect">
            <a:avLst/>
          </a:prstGeom>
        </p:spPr>
      </p:pic>
      <p:sp>
        <p:nvSpPr>
          <p:cNvPr id="28" name="圓角矩形 27">
            <a:extLst>
              <a:ext uri="{FF2B5EF4-FFF2-40B4-BE49-F238E27FC236}">
                <a16:creationId xmlns:a16="http://schemas.microsoft.com/office/drawing/2014/main" id="{6321AB64-D297-4E7A-AF07-1E2B345ABDFA}"/>
              </a:ext>
            </a:extLst>
          </p:cNvPr>
          <p:cNvSpPr/>
          <p:nvPr/>
        </p:nvSpPr>
        <p:spPr>
          <a:xfrm>
            <a:off x="6181239" y="4660477"/>
            <a:ext cx="2925147" cy="9602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正電壓</a:t>
            </a:r>
            <a:r>
              <a:rPr kumimoji="0" lang="en-US" altLang="zh-TW" sz="2800" b="1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0" lang="zh-TW" altLang="en-US" sz="2800" b="1" dirty="0">
                <a:solidFill>
                  <a:schemeClr val="tx1"/>
                </a:solidFill>
                <a:latin typeface="+mn-ea"/>
              </a:rPr>
              <a:t>電流輸出接點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1" descr="實驗室.jpg">
            <a:extLst>
              <a:ext uri="{FF2B5EF4-FFF2-40B4-BE49-F238E27FC236}">
                <a16:creationId xmlns:a16="http://schemas.microsoft.com/office/drawing/2014/main" id="{8394C132-0277-4151-A2DA-028AF0B8D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1120594"/>
            <a:ext cx="78581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22904F7-33D0-45DE-9B4A-4783BAB6C2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5" y="191294"/>
            <a:ext cx="8439150" cy="7508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基本操作設定</a:t>
            </a:r>
            <a:r>
              <a:rPr lang="en-US" altLang="zh-TW" sz="40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---Ex:</a:t>
            </a:r>
            <a:r>
              <a:rPr lang="zh-TW" altLang="en-US" sz="400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正電流源設定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5D17C019-3900-422A-A57C-236273287D5D}"/>
              </a:ext>
            </a:extLst>
          </p:cNvPr>
          <p:cNvSpPr/>
          <p:nvPr/>
        </p:nvSpPr>
        <p:spPr>
          <a:xfrm>
            <a:off x="6715125" y="5141731"/>
            <a:ext cx="1511300" cy="71913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28C1EA4-50FB-4929-98A2-F0B90A4CDA35}"/>
              </a:ext>
            </a:extLst>
          </p:cNvPr>
          <p:cNvSpPr/>
          <p:nvPr/>
        </p:nvSpPr>
        <p:spPr>
          <a:xfrm>
            <a:off x="820738" y="3982856"/>
            <a:ext cx="1643062" cy="16430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F06F65-A78E-4384-A38D-4C981BEE578E}"/>
              </a:ext>
            </a:extLst>
          </p:cNvPr>
          <p:cNvSpPr/>
          <p:nvPr/>
        </p:nvSpPr>
        <p:spPr>
          <a:xfrm>
            <a:off x="720725" y="3431994"/>
            <a:ext cx="1978025" cy="5222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</a:t>
            </a:r>
            <a:r>
              <a:rPr kumimoji="0" lang="zh-TW" altLang="en-US" sz="2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電源開關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94236F7-0F06-48B6-89D4-66B0F0192D02}"/>
              </a:ext>
            </a:extLst>
          </p:cNvPr>
          <p:cNvSpPr/>
          <p:nvPr/>
        </p:nvSpPr>
        <p:spPr>
          <a:xfrm>
            <a:off x="7250113" y="3508194"/>
            <a:ext cx="714375" cy="714375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BE63D3-74BA-427E-BC25-5618B6F34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832" y="4096056"/>
            <a:ext cx="169227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5.</a:t>
            </a:r>
            <a:r>
              <a:rPr kumimoji="0" lang="zh-TW" altLang="en-US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 輸出 </a:t>
            </a:r>
            <a:r>
              <a:rPr kumimoji="0" lang="en-US" altLang="zh-TW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on/off</a:t>
            </a:r>
            <a:endParaRPr kumimoji="0" lang="zh-TW" altLang="en-US" sz="2800" b="1" dirty="0">
              <a:solidFill>
                <a:srgbClr val="0000CC"/>
              </a:solidFill>
              <a:latin typeface="Arial Unicode MS" pitchFamily="34" charset="-120"/>
              <a:ea typeface="Arial Unicode MS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9DAAFEA-D240-4E66-B7B3-FE20C876B551}"/>
              </a:ext>
            </a:extLst>
          </p:cNvPr>
          <p:cNvSpPr/>
          <p:nvPr/>
        </p:nvSpPr>
        <p:spPr>
          <a:xfrm>
            <a:off x="5566231" y="1839731"/>
            <a:ext cx="928688" cy="85725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42901-BB31-4B3A-BC6A-79DFFAB30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063" y="1256960"/>
            <a:ext cx="465383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3.</a:t>
            </a:r>
            <a:r>
              <a:rPr kumimoji="0" lang="zh-TW" altLang="en-US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設定正電流</a:t>
            </a:r>
            <a:r>
              <a:rPr kumimoji="0" lang="en-US" altLang="zh-TW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; </a:t>
            </a:r>
            <a:r>
              <a:rPr kumimoji="0" lang="zh-TW" altLang="en-US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輸入所需數值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8CF263-9671-4EA8-B486-41806CF3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0" y="4124143"/>
            <a:ext cx="197802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2800" b="1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</a:rPr>
              <a:t>4.</a:t>
            </a:r>
            <a:r>
              <a:rPr kumimoji="0" lang="zh-TW" altLang="en-US" sz="2800" b="1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</a:rPr>
              <a:t>設定完畢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BC52DCAC-67A4-4D18-8C16-B19F51850624}"/>
              </a:ext>
            </a:extLst>
          </p:cNvPr>
          <p:cNvSpPr/>
          <p:nvPr/>
        </p:nvSpPr>
        <p:spPr>
          <a:xfrm>
            <a:off x="6477000" y="3511369"/>
            <a:ext cx="714375" cy="7143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DA3431-036A-4DFA-8F0A-D7F8FD6D1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5754454"/>
            <a:ext cx="2549525" cy="523220"/>
          </a:xfrm>
          <a:prstGeom prst="rect">
            <a:avLst/>
          </a:prstGeom>
          <a:solidFill>
            <a:srgbClr val="FFFFDE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2800" b="1" dirty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</a:rPr>
              <a:t>1.</a:t>
            </a:r>
            <a:r>
              <a:rPr kumimoji="0" lang="zh-TW" altLang="en-US" sz="2800" b="1" dirty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</a:rPr>
              <a:t>電流輸出端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0B19B8E-FCE1-474A-A6DA-574523141F1E}"/>
              </a:ext>
            </a:extLst>
          </p:cNvPr>
          <p:cNvSpPr/>
          <p:nvPr/>
        </p:nvSpPr>
        <p:spPr>
          <a:xfrm>
            <a:off x="6476999" y="2014538"/>
            <a:ext cx="1511300" cy="714375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A6AB4DE-0723-4264-A274-76715ABA5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6769" y="1775765"/>
            <a:ext cx="1321611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r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en-US" altLang="zh-TW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6.</a:t>
            </a:r>
            <a:r>
              <a:rPr kumimoji="0" lang="zh-TW" altLang="en-US" sz="28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 微調</a:t>
            </a:r>
          </a:p>
        </p:txBody>
      </p:sp>
      <p:pic>
        <p:nvPicPr>
          <p:cNvPr id="16" name="圖形 15" descr="首頁">
            <a:hlinkClick r:id="rId4" action="ppaction://hlinksldjump"/>
            <a:extLst>
              <a:ext uri="{FF2B5EF4-FFF2-40B4-BE49-F238E27FC236}">
                <a16:creationId xmlns:a16="http://schemas.microsoft.com/office/drawing/2014/main" id="{C0D8E527-ED57-49DC-94C9-665DFFFE2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0308" y="-53525"/>
            <a:ext cx="713692" cy="713692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805DFAF-101A-4093-9A3E-690D2E0D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78" y="5467821"/>
            <a:ext cx="5766684" cy="1290921"/>
          </a:xfrm>
          <a:prstGeom prst="roundRect">
            <a:avLst>
              <a:gd name="adj" fmla="val 992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815975" indent="-815975" eaLnBrk="1" hangingPunct="1">
              <a:lnSpc>
                <a:spcPct val="120000"/>
              </a:lnSpc>
            </a:pPr>
            <a:r>
              <a:rPr kumimoji="0" lang="en-US" altLang="zh-TW" sz="20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NOTE:</a:t>
            </a:r>
            <a:r>
              <a:rPr kumimoji="0" lang="zh-TW" altLang="en-US" sz="20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 若輸出電流未達目標電流，顯示為</a:t>
            </a:r>
            <a:r>
              <a:rPr kumimoji="0" lang="en-US" altLang="zh-TW" sz="20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CV</a:t>
            </a:r>
            <a:r>
              <a:rPr kumimoji="0" lang="zh-TW" altLang="en-US" sz="2000" b="1" dirty="0">
                <a:solidFill>
                  <a:srgbClr val="0000CC"/>
                </a:solidFill>
                <a:latin typeface="Arial Unicode MS" pitchFamily="34" charset="-120"/>
                <a:ea typeface="Arial Unicode MS" pitchFamily="34" charset="-120"/>
              </a:rPr>
              <a:t>定電壓模式，請先將正電壓設定提高後，再設定電流值，重新輸出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43378EC-E53D-49D5-92A5-AEC02AF1E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42802"/>
            <a:ext cx="8640763" cy="13805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TW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Note: </a:t>
            </a:r>
            <a:r>
              <a:rPr kumimoji="0" lang="zh-TW" altLang="en-US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正負電源在獨立</a:t>
            </a:r>
            <a:r>
              <a:rPr kumimoji="0" lang="en-US" altLang="zh-TW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(INDEP)</a:t>
            </a:r>
            <a:r>
              <a:rPr kumimoji="0" lang="zh-TW" altLang="en-US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模式時正負電源個別設定輸出</a:t>
            </a:r>
            <a:r>
              <a:rPr kumimoji="0" lang="en-US" altLang="zh-TW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; </a:t>
            </a:r>
            <a:r>
              <a:rPr kumimoji="0" lang="zh-TW" altLang="en-US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在追蹤</a:t>
            </a:r>
            <a:r>
              <a:rPr kumimoji="0" lang="en-US" altLang="zh-TW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(Track)</a:t>
            </a:r>
            <a:r>
              <a:rPr kumimoji="0" lang="zh-TW" altLang="en-US" sz="2400" b="1" dirty="0">
                <a:solidFill>
                  <a:srgbClr val="0000CC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模式下正負電源輸出正電源設定值，但極性相反</a:t>
            </a:r>
            <a:endParaRPr kumimoji="0" lang="en-US" altLang="zh-TW" sz="2400" b="1" dirty="0">
              <a:solidFill>
                <a:srgbClr val="0000CC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E4E327E-AE90-4BAD-8E9B-3FD9D6ADC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087" y="282476"/>
            <a:ext cx="3000375" cy="7508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0000FF"/>
                </a:solidFill>
              </a:rPr>
              <a:t>基本顯示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392418B8-DB1D-4D35-B2F5-A4CF2EA3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13169"/>
            <a:ext cx="800576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群組 23">
            <a:extLst>
              <a:ext uri="{FF2B5EF4-FFF2-40B4-BE49-F238E27FC236}">
                <a16:creationId xmlns:a16="http://schemas.microsoft.com/office/drawing/2014/main" id="{B7F2CABF-B9C4-4FDD-8D5F-0969052B133D}"/>
              </a:ext>
            </a:extLst>
          </p:cNvPr>
          <p:cNvGrpSpPr>
            <a:grpSpLocks/>
          </p:cNvGrpSpPr>
          <p:nvPr/>
        </p:nvGrpSpPr>
        <p:grpSpPr bwMode="auto">
          <a:xfrm>
            <a:off x="2357438" y="2498982"/>
            <a:ext cx="4714875" cy="1143000"/>
            <a:chOff x="2357422" y="2786058"/>
            <a:chExt cx="4714908" cy="1143008"/>
          </a:xfrm>
        </p:grpSpPr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2062D551-D55B-4A9B-8D65-D47BACB02B82}"/>
                </a:ext>
              </a:extLst>
            </p:cNvPr>
            <p:cNvSpPr/>
            <p:nvPr/>
          </p:nvSpPr>
          <p:spPr>
            <a:xfrm>
              <a:off x="2357422" y="2786058"/>
              <a:ext cx="4714908" cy="1143008"/>
            </a:xfrm>
            <a:prstGeom prst="roundRect">
              <a:avLst>
                <a:gd name="adj" fmla="val 451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800" b="1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4554753-D534-41BE-9B67-2D869848C9C6}"/>
                </a:ext>
              </a:extLst>
            </p:cNvPr>
            <p:cNvSpPr/>
            <p:nvPr/>
          </p:nvSpPr>
          <p:spPr>
            <a:xfrm>
              <a:off x="2486010" y="2857495"/>
              <a:ext cx="142876" cy="1428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800" b="1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2C91604-73BC-41A1-9715-FF559E79DB91}"/>
                </a:ext>
              </a:extLst>
            </p:cNvPr>
            <p:cNvSpPr/>
            <p:nvPr/>
          </p:nvSpPr>
          <p:spPr>
            <a:xfrm>
              <a:off x="2489185" y="3357562"/>
              <a:ext cx="142876" cy="1428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800" b="1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DC858E1-2110-4A8A-8E7D-D4D82F3C6B6A}"/>
                </a:ext>
              </a:extLst>
            </p:cNvPr>
            <p:cNvSpPr/>
            <p:nvPr/>
          </p:nvSpPr>
          <p:spPr>
            <a:xfrm>
              <a:off x="6786578" y="2857495"/>
              <a:ext cx="142876" cy="1428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800" b="1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01CB6C0-E397-436C-A42B-BDE0544C7105}"/>
                </a:ext>
              </a:extLst>
            </p:cNvPr>
            <p:cNvSpPr/>
            <p:nvPr/>
          </p:nvSpPr>
          <p:spPr>
            <a:xfrm>
              <a:off x="6786578" y="3357562"/>
              <a:ext cx="142876" cy="1428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800" b="1"/>
            </a:p>
          </p:txBody>
        </p:sp>
      </p:grpSp>
      <p:sp>
        <p:nvSpPr>
          <p:cNvPr id="7" name="圓角矩形 6">
            <a:extLst>
              <a:ext uri="{FF2B5EF4-FFF2-40B4-BE49-F238E27FC236}">
                <a16:creationId xmlns:a16="http://schemas.microsoft.com/office/drawing/2014/main" id="{19F97498-3843-4400-9F0E-9A9072BC9EE4}"/>
              </a:ext>
            </a:extLst>
          </p:cNvPr>
          <p:cNvSpPr/>
          <p:nvPr/>
        </p:nvSpPr>
        <p:spPr>
          <a:xfrm>
            <a:off x="1773238" y="3056194"/>
            <a:ext cx="1143000" cy="500063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471E39FC-6D14-4870-BD7E-4A12ABC3BE47}"/>
              </a:ext>
            </a:extLst>
          </p:cNvPr>
          <p:cNvSpPr/>
          <p:nvPr/>
        </p:nvSpPr>
        <p:spPr>
          <a:xfrm>
            <a:off x="1773238" y="2524382"/>
            <a:ext cx="1143000" cy="50006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7778A61-EE9F-4568-AC31-B2FE0DF63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" y="3688019"/>
            <a:ext cx="3355975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2800" b="1" dirty="0">
                <a:latin typeface="Verdana" panose="020B0604030504040204" pitchFamily="34" charset="0"/>
                <a:ea typeface="微軟正黑體" panose="020B0604030504040204" pitchFamily="34" charset="-120"/>
              </a:rPr>
              <a:t>負電源在</a:t>
            </a:r>
            <a:r>
              <a:rPr kumimoji="0" lang="en-US" altLang="zh-TW" sz="2800" b="1" dirty="0">
                <a:latin typeface="Verdana" panose="020B0604030504040204" pitchFamily="34" charset="0"/>
                <a:ea typeface="微軟正黑體" panose="020B0604030504040204" pitchFamily="34" charset="-120"/>
              </a:rPr>
              <a:t>CV</a:t>
            </a:r>
            <a:r>
              <a:rPr kumimoji="0" lang="zh-TW" altLang="en-US" sz="2800" b="1" dirty="0">
                <a:latin typeface="Verdana" panose="020B0604030504040204" pitchFamily="34" charset="0"/>
                <a:ea typeface="微軟正黑體" panose="020B0604030504040204" pitchFamily="34" charset="-120"/>
              </a:rPr>
              <a:t>定電壓或</a:t>
            </a:r>
            <a:r>
              <a:rPr kumimoji="0" lang="en-US" altLang="zh-TW" sz="2800" b="1" dirty="0">
                <a:latin typeface="Verdana" panose="020B0604030504040204" pitchFamily="34" charset="0"/>
                <a:ea typeface="微軟正黑體" panose="020B0604030504040204" pitchFamily="34" charset="-120"/>
              </a:rPr>
              <a:t>CC</a:t>
            </a:r>
            <a:r>
              <a:rPr kumimoji="0" lang="zh-TW" altLang="en-US" sz="2800" b="1" dirty="0">
                <a:latin typeface="Verdana" panose="020B0604030504040204" pitchFamily="34" charset="0"/>
                <a:ea typeface="微軟正黑體" panose="020B0604030504040204" pitchFamily="34" charset="-120"/>
              </a:rPr>
              <a:t>定電流模式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C926E4F6-296A-4A71-8256-323F9FD949C1}"/>
              </a:ext>
            </a:extLst>
          </p:cNvPr>
          <p:cNvSpPr/>
          <p:nvPr/>
        </p:nvSpPr>
        <p:spPr>
          <a:xfrm>
            <a:off x="6500813" y="2498982"/>
            <a:ext cx="1500187" cy="50006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B6C635A-F78A-421A-B140-D4149667E0E1}"/>
              </a:ext>
            </a:extLst>
          </p:cNvPr>
          <p:cNvSpPr/>
          <p:nvPr/>
        </p:nvSpPr>
        <p:spPr>
          <a:xfrm>
            <a:off x="4284663" y="405069"/>
            <a:ext cx="4679950" cy="1055608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正負電源在獨立</a:t>
            </a: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(INDEP)</a:t>
            </a: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或</a:t>
            </a:r>
            <a:endParaRPr kumimoji="0" lang="en-US" altLang="zh-TW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追蹤</a:t>
            </a: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(Track)</a:t>
            </a: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模式</a:t>
            </a:r>
            <a:endParaRPr kumimoji="0" lang="en-US" altLang="zh-TW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4858182C-1F0C-49CF-B162-0330EA4DB9A5}"/>
              </a:ext>
            </a:extLst>
          </p:cNvPr>
          <p:cNvSpPr/>
          <p:nvPr/>
        </p:nvSpPr>
        <p:spPr>
          <a:xfrm>
            <a:off x="6508750" y="3035557"/>
            <a:ext cx="1500188" cy="50006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BA6C173-E6C9-4CFF-9DEC-C574F3E7808F}"/>
              </a:ext>
            </a:extLst>
          </p:cNvPr>
          <p:cNvSpPr/>
          <p:nvPr/>
        </p:nvSpPr>
        <p:spPr>
          <a:xfrm>
            <a:off x="4067175" y="4059494"/>
            <a:ext cx="4897438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選擇</a:t>
            </a: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5V</a:t>
            </a: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或</a:t>
            </a: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3.3V</a:t>
            </a: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定電壓輸出</a:t>
            </a:r>
            <a:r>
              <a:rPr kumimoji="0" lang="en-US" altLang="zh-TW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,</a:t>
            </a:r>
            <a:r>
              <a:rPr kumimoji="0" lang="zh-TW" alt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方點閃爍為輸出中</a:t>
            </a:r>
            <a:endParaRPr kumimoji="0" lang="en-US" altLang="zh-TW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C8F33E2-309D-483C-ACFF-58A29D3872BB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6624638" y="1460677"/>
            <a:ext cx="626269" cy="103830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E6FC4F0-CD01-4AAB-B526-0CC60AE5D2C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6786563" y="3535619"/>
            <a:ext cx="472281" cy="61893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108F6C7-E2ED-461B-8B7A-8C2B22CD0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" y="1357649"/>
            <a:ext cx="5364163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2800" b="1">
                <a:latin typeface="Verdana" panose="020B0604030504040204" pitchFamily="34" charset="0"/>
                <a:ea typeface="微軟正黑體" panose="020B0604030504040204" pitchFamily="34" charset="-120"/>
              </a:rPr>
              <a:t>正電源在</a:t>
            </a:r>
            <a:r>
              <a:rPr kumimoji="0" lang="en-US" altLang="zh-TW" sz="2800" b="1">
                <a:latin typeface="Verdana" panose="020B0604030504040204" pitchFamily="34" charset="0"/>
                <a:ea typeface="微軟正黑體" panose="020B0604030504040204" pitchFamily="34" charset="-120"/>
              </a:rPr>
              <a:t>CV</a:t>
            </a:r>
            <a:r>
              <a:rPr kumimoji="0" lang="zh-TW" altLang="en-US" sz="2800" b="1">
                <a:latin typeface="Verdana" panose="020B0604030504040204" pitchFamily="34" charset="0"/>
                <a:ea typeface="微軟正黑體" panose="020B0604030504040204" pitchFamily="34" charset="-120"/>
              </a:rPr>
              <a:t>定電壓或</a:t>
            </a:r>
            <a:r>
              <a:rPr kumimoji="0" lang="en-US" altLang="zh-TW" sz="2800" b="1">
                <a:latin typeface="Verdana" panose="020B0604030504040204" pitchFamily="34" charset="0"/>
                <a:ea typeface="微軟正黑體" panose="020B0604030504040204" pitchFamily="34" charset="-120"/>
              </a:rPr>
              <a:t>CC</a:t>
            </a:r>
            <a:r>
              <a:rPr kumimoji="0" lang="zh-TW" altLang="en-US" sz="2800" b="1">
                <a:latin typeface="Verdana" panose="020B0604030504040204" pitchFamily="34" charset="0"/>
                <a:ea typeface="微軟正黑體" panose="020B0604030504040204" pitchFamily="34" charset="-120"/>
              </a:rPr>
              <a:t>定電流模式，若方點閃爍則為設定中</a:t>
            </a:r>
            <a:endParaRPr kumimoji="0" lang="en-US" altLang="zh-TW" sz="2800" b="1"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4" name="圖形 23" descr="首頁">
            <a:hlinkClick r:id="rId4" action="ppaction://hlinksldjump"/>
            <a:extLst>
              <a:ext uri="{FF2B5EF4-FFF2-40B4-BE49-F238E27FC236}">
                <a16:creationId xmlns:a16="http://schemas.microsoft.com/office/drawing/2014/main" id="{FB97CB8D-5EFB-4A68-B244-C7017ECD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0308" y="-53525"/>
            <a:ext cx="713692" cy="713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55101-799A-4754-9EF8-1BB8ADEC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340" y="-2865"/>
            <a:ext cx="6792132" cy="11615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srgbClr val="0000FF"/>
                </a:solidFill>
              </a:rPr>
              <a:t>高斯計規格 </a:t>
            </a:r>
            <a:r>
              <a:rPr lang="en-US" altLang="zh-TW" sz="2800" dirty="0">
                <a:solidFill>
                  <a:srgbClr val="0000FF"/>
                </a:solidFill>
              </a:rPr>
              <a:t>Specifications</a:t>
            </a:r>
            <a:br>
              <a:rPr lang="en-US" altLang="zh-TW" sz="3600" dirty="0">
                <a:solidFill>
                  <a:srgbClr val="0000FF"/>
                </a:solidFill>
              </a:rPr>
            </a:br>
            <a:r>
              <a:rPr lang="en-US" altLang="zh-TW" sz="2400" dirty="0">
                <a:solidFill>
                  <a:srgbClr val="0000FF"/>
                </a:solidFill>
              </a:rPr>
              <a:t>MI Model: 907A </a:t>
            </a:r>
            <a:r>
              <a:rPr lang="en-US" altLang="zh-TW" sz="2400" b="0" dirty="0">
                <a:solidFill>
                  <a:srgbClr val="0000FF"/>
                </a:solidFill>
              </a:rPr>
              <a:t>Gaussmeter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maginst.com/wp-content/uploads/header-logo.png">
            <a:hlinkClick r:id="rId3"/>
            <a:extLst>
              <a:ext uri="{FF2B5EF4-FFF2-40B4-BE49-F238E27FC236}">
                <a16:creationId xmlns:a16="http://schemas.microsoft.com/office/drawing/2014/main" id="{C10FE51C-00CD-4238-9C69-606B264B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08" y="577902"/>
            <a:ext cx="1567764" cy="3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9503ABB-E0D2-4882-B9DE-885F7CAFA770}"/>
              </a:ext>
            </a:extLst>
          </p:cNvPr>
          <p:cNvSpPr/>
          <p:nvPr/>
        </p:nvSpPr>
        <p:spPr>
          <a:xfrm>
            <a:off x="612000" y="1101744"/>
            <a:ext cx="7920000" cy="5756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AUTO AND MANUAL RANGING: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Measurements can be made in Tesla, Gauss, Amps/m or Oersted. (1mT = 10 Gauss = 0.796 kA/m)</a:t>
            </a: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Accuracy (at 20° C):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± 1% Reproducibility ± 0.5%</a:t>
            </a: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Temperature Coefficient: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Better than ± 0.1% of reading / </a:t>
            </a:r>
            <a:r>
              <a:rPr lang="en-US" altLang="zh-TW" sz="1400" dirty="0" err="1">
                <a:solidFill>
                  <a:srgbClr val="333333"/>
                </a:solidFill>
                <a:latin typeface="Roboto"/>
              </a:rPr>
              <a:t>oC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 including probe 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Frequency Range: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DC and 15Hz to 10 kHz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Averaging Time Constant: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100 milliseconds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Functions: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DC, DC Peak, AC RMS, AC RMS MAX, AC PEAK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Display: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2 line, 16 character dot matrix LCD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Display Sampling Rate: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3/sec (approx.)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Operating Temp. Range: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 0°C to +50°C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Storage Temp. Range: </a:t>
            </a: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-20°C to +70°C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Range 1: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to more than 30,000 Gauss — Resolution 10 Gauss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to more than 3 Tesla — Resolution 1 milli Tesla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Range 2: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3,000 Gauss — Resolution 1 Gauss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299.9 milli Tesla — Resolution 100 micro Tesla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Range 3: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300 Gauss — Resolution .1 Gauss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29.99 milli Tesla — Resolution 10 micro Tesla</a:t>
            </a:r>
          </a:p>
          <a:p>
            <a:pPr>
              <a:lnSpc>
                <a:spcPct val="120000"/>
              </a:lnSpc>
            </a:pPr>
            <a:r>
              <a:rPr lang="en-US" altLang="zh-TW" sz="1400" b="1" dirty="0">
                <a:solidFill>
                  <a:srgbClr val="333333"/>
                </a:solidFill>
                <a:latin typeface="Roboto"/>
              </a:rPr>
              <a:t>Range 4 :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30 Gauss — Resolution .02 Gauss</a:t>
            </a:r>
            <a:br>
              <a:rPr lang="en-US" altLang="zh-TW" sz="1400" dirty="0">
                <a:solidFill>
                  <a:srgbClr val="333333"/>
                </a:solidFill>
                <a:latin typeface="Roboto"/>
              </a:rPr>
            </a:br>
            <a:r>
              <a:rPr lang="en-US" altLang="zh-TW" sz="1400" dirty="0">
                <a:solidFill>
                  <a:srgbClr val="333333"/>
                </a:solidFill>
                <a:latin typeface="Roboto"/>
              </a:rPr>
              <a:t>0 – 2.999 milli Tesla — Resolution 2 micro Tesla</a:t>
            </a:r>
            <a:endParaRPr lang="en-US" altLang="zh-TW" sz="1400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CA924F-1611-4FBA-8D2E-3FC0EB887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582" y="2649899"/>
            <a:ext cx="3382651" cy="274840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4716BB4-7917-44FA-BBBE-9E10DE92BA0F}"/>
              </a:ext>
            </a:extLst>
          </p:cNvPr>
          <p:cNvSpPr/>
          <p:nvPr/>
        </p:nvSpPr>
        <p:spPr>
          <a:xfrm>
            <a:off x="5397789" y="6358892"/>
            <a:ext cx="38182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hlinkClick r:id="rId6"/>
              </a:rPr>
              <a:t>Model 907A/908A Hand-Held Gaussmeter - Magnetic Instrumentation (maginst.com)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11419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55101-799A-4754-9EF8-1BB8ADEC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8078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0000FF"/>
                </a:solidFill>
              </a:rPr>
              <a:t>高斯計</a:t>
            </a:r>
            <a:br>
              <a:rPr lang="en-US" altLang="zh-TW" sz="4000" dirty="0">
                <a:solidFill>
                  <a:srgbClr val="0000FF"/>
                </a:solidFill>
              </a:rPr>
            </a:br>
            <a:r>
              <a:rPr lang="en-US" altLang="zh-TW" sz="2800" dirty="0">
                <a:solidFill>
                  <a:srgbClr val="0000FF"/>
                </a:solidFill>
              </a:rPr>
              <a:t>MI Model: 907A </a:t>
            </a:r>
            <a:r>
              <a:rPr lang="en-US" altLang="zh-TW" sz="2800" b="0" dirty="0">
                <a:solidFill>
                  <a:srgbClr val="0000FF"/>
                </a:solidFill>
              </a:rPr>
              <a:t>Gaussmeter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C84BEE-317A-4506-A523-CB6673AE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9"/>
          <a:stretch/>
        </p:blipFill>
        <p:spPr>
          <a:xfrm>
            <a:off x="1306282" y="4684798"/>
            <a:ext cx="3828997" cy="2129658"/>
          </a:xfrm>
          <a:prstGeom prst="round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AF4DCB1-A0C8-4D7D-92E1-E834827E6E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876" y="5502232"/>
            <a:ext cx="3144982" cy="1279566"/>
          </a:xfrm>
          <a:prstGeom prst="round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24A257-EF64-4166-9C31-4983EC00C1E3}"/>
              </a:ext>
            </a:extLst>
          </p:cNvPr>
          <p:cNvSpPr txBox="1"/>
          <p:nvPr/>
        </p:nvSpPr>
        <p:spPr>
          <a:xfrm>
            <a:off x="612000" y="1259398"/>
            <a:ext cx="7920000" cy="138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測試</a:t>
            </a:r>
            <a:r>
              <a:rPr lang="en-US" altLang="zh-TW" sz="2400" b="1" dirty="0">
                <a:latin typeface="+mn-ea"/>
              </a:rPr>
              <a:t>:</a:t>
            </a:r>
            <a:r>
              <a:rPr lang="zh-TW" altLang="en-US" sz="2400" b="1" dirty="0">
                <a:latin typeface="+mn-ea"/>
              </a:rPr>
              <a:t> </a:t>
            </a:r>
            <a:r>
              <a:rPr lang="zh-TW" altLang="en-US" sz="2400" dirty="0">
                <a:latin typeface="+mn-ea"/>
              </a:rPr>
              <a:t>選取適當量測範圍 </a:t>
            </a:r>
            <a:r>
              <a:rPr lang="en-US" altLang="zh-TW" sz="2400" dirty="0">
                <a:latin typeface="+mn-ea"/>
              </a:rPr>
              <a:t>(</a:t>
            </a:r>
            <a:r>
              <a:rPr lang="en-US" altLang="zh-TW" sz="2400" dirty="0" err="1">
                <a:latin typeface="+mn-ea"/>
              </a:rPr>
              <a:t>mT</a:t>
            </a:r>
            <a:r>
              <a:rPr lang="en-US" altLang="zh-TW" sz="2400" dirty="0">
                <a:latin typeface="+mn-ea"/>
              </a:rPr>
              <a:t>, </a:t>
            </a:r>
            <a:r>
              <a:rPr lang="en-US" altLang="zh-TW" sz="2400" dirty="0" err="1">
                <a:latin typeface="+mn-ea"/>
              </a:rPr>
              <a:t>militesla</a:t>
            </a:r>
            <a:r>
              <a:rPr lang="en-US" altLang="zh-TW" sz="2400" dirty="0">
                <a:latin typeface="+mn-ea"/>
              </a:rPr>
              <a:t>)</a:t>
            </a:r>
            <a:r>
              <a:rPr lang="zh-TW" altLang="en-US" sz="2400" dirty="0">
                <a:latin typeface="+mn-ea"/>
              </a:rPr>
              <a:t>，將高斯計探針小心平行置於磁鐵座兩極之間，測出兩極之間磁場值，測量完</a:t>
            </a:r>
            <a:r>
              <a:rPr lang="zh-TW" altLang="en-US" sz="2400" b="1" dirty="0">
                <a:latin typeface="+mn-ea"/>
              </a:rPr>
              <a:t>記得將探針保護套套上探針</a:t>
            </a:r>
            <a:r>
              <a:rPr lang="zh-TW" altLang="en-US" sz="2400" dirty="0">
                <a:latin typeface="+mn-ea"/>
              </a:rPr>
              <a:t>，避免探針損壞。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983C8B-BC5A-4465-B4D0-FD9A1CBDD640}"/>
              </a:ext>
            </a:extLst>
          </p:cNvPr>
          <p:cNvSpPr txBox="1"/>
          <p:nvPr/>
        </p:nvSpPr>
        <p:spPr>
          <a:xfrm>
            <a:off x="6098762" y="2680944"/>
            <a:ext cx="27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 T(Tesla)=10,000 G(Gauss)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CA924F-1611-4FBA-8D2E-3FC0EB887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905" y="3090034"/>
            <a:ext cx="2724144" cy="2213367"/>
          </a:xfrm>
          <a:prstGeom prst="rect">
            <a:avLst/>
          </a:prstGeom>
        </p:spPr>
      </p:pic>
      <p:pic>
        <p:nvPicPr>
          <p:cNvPr id="1026" name="Picture 2" descr="https://maginst.com/wp-content/uploads/header-logo.png">
            <a:hlinkClick r:id="rId7"/>
            <a:extLst>
              <a:ext uri="{FF2B5EF4-FFF2-40B4-BE49-F238E27FC236}">
                <a16:creationId xmlns:a16="http://schemas.microsoft.com/office/drawing/2014/main" id="{C10FE51C-00CD-4238-9C69-606B264B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08" y="577902"/>
            <a:ext cx="1567764" cy="3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C22FB35-2408-4529-A7DF-B85E7E77FFAA}"/>
              </a:ext>
            </a:extLst>
          </p:cNvPr>
          <p:cNvSpPr/>
          <p:nvPr/>
        </p:nvSpPr>
        <p:spPr>
          <a:xfrm>
            <a:off x="754094" y="2819559"/>
            <a:ext cx="4572000" cy="17304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“Units” 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單位</a:t>
            </a:r>
            <a:r>
              <a:rPr lang="en-US" altLang="zh-TW" dirty="0">
                <a:solidFill>
                  <a:srgbClr val="333333"/>
                </a:solidFill>
                <a:latin typeface="Roboto"/>
              </a:rPr>
              <a:t>:  Tesla, Amps/m, Gauss and 			Oersted.</a:t>
            </a:r>
          </a:p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“Capture” : 	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儲存，回覆，鎖定數值</a:t>
            </a:r>
            <a:endParaRPr lang="en-US" altLang="zh-TW" dirty="0">
              <a:solidFill>
                <a:srgbClr val="333333"/>
              </a:solidFill>
              <a:latin typeface="Roboto"/>
            </a:endParaRPr>
          </a:p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“Utilities” :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altLang="zh-TW" dirty="0">
                <a:solidFill>
                  <a:srgbClr val="333333"/>
                </a:solidFill>
                <a:latin typeface="Roboto"/>
              </a:rPr>
              <a:t>	</a:t>
            </a:r>
            <a:r>
              <a:rPr lang="zh-TW" altLang="en-US" dirty="0"/>
              <a:t>歸零、自校準過程、自動斷</a:t>
            </a:r>
            <a:r>
              <a:rPr lang="en-US" altLang="zh-TW" dirty="0"/>
              <a:t>			</a:t>
            </a:r>
            <a:r>
              <a:rPr lang="zh-TW" altLang="en-US" dirty="0"/>
              <a:t>電定時控制，語言選項</a:t>
            </a:r>
          </a:p>
        </p:txBody>
      </p:sp>
    </p:spTree>
    <p:extLst>
      <p:ext uri="{BB962C8B-B14F-4D97-AF65-F5344CB8AC3E}">
        <p14:creationId xmlns:p14="http://schemas.microsoft.com/office/powerpoint/2010/main" val="2593250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64093-A3DF-4BAB-81AB-E9FD5B53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實驗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7B6BC7-61B3-4C66-AFF4-A61A76AA2180}"/>
              </a:ext>
            </a:extLst>
          </p:cNvPr>
          <p:cNvSpPr/>
          <p:nvPr/>
        </p:nvSpPr>
        <p:spPr>
          <a:xfrm>
            <a:off x="818829" y="1665292"/>
            <a:ext cx="7920000" cy="25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rgbClr val="0000FF"/>
                </a:solidFill>
              </a:rPr>
              <a:t>實驗</a:t>
            </a:r>
            <a:r>
              <a:rPr lang="en-US" altLang="zh-TW" sz="2800" b="1" dirty="0">
                <a:solidFill>
                  <a:srgbClr val="0000FF"/>
                </a:solidFill>
              </a:rPr>
              <a:t>1</a:t>
            </a:r>
            <a:r>
              <a:rPr lang="zh-TW" altLang="en-US" sz="2800" b="1" dirty="0">
                <a:solidFill>
                  <a:srgbClr val="0000FF"/>
                </a:solidFill>
              </a:rPr>
              <a:t> 流經導線的電流 </a:t>
            </a:r>
            <a:r>
              <a:rPr lang="en-US" altLang="zh-TW" sz="2800" b="1" dirty="0">
                <a:solidFill>
                  <a:srgbClr val="0000FF"/>
                </a:solidFill>
              </a:rPr>
              <a:t>I </a:t>
            </a:r>
            <a:r>
              <a:rPr lang="zh-TW" altLang="en-US" sz="2800" b="1" dirty="0">
                <a:solidFill>
                  <a:srgbClr val="0000FF"/>
                </a:solidFill>
              </a:rPr>
              <a:t>與導線受力 </a:t>
            </a:r>
            <a:r>
              <a:rPr lang="en-US" altLang="zh-TW" sz="2800" b="1" dirty="0">
                <a:solidFill>
                  <a:srgbClr val="0000FF"/>
                </a:solidFill>
              </a:rPr>
              <a:t>F </a:t>
            </a:r>
            <a:r>
              <a:rPr lang="zh-TW" altLang="en-US" sz="2800" b="1" dirty="0">
                <a:solidFill>
                  <a:srgbClr val="0000FF"/>
                </a:solidFill>
              </a:rPr>
              <a:t>間的關係</a:t>
            </a:r>
            <a:endParaRPr lang="en-US" altLang="zh-TW" sz="2800" b="1" dirty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rgbClr val="0000FF"/>
                </a:solidFill>
              </a:rPr>
              <a:t>實驗</a:t>
            </a:r>
            <a:r>
              <a:rPr lang="en-US" altLang="zh-TW" sz="2800" b="1" dirty="0">
                <a:solidFill>
                  <a:srgbClr val="0000FF"/>
                </a:solidFill>
              </a:rPr>
              <a:t>2 </a:t>
            </a:r>
            <a:r>
              <a:rPr lang="zh-TW" altLang="en-US" sz="2800" b="1" dirty="0">
                <a:solidFill>
                  <a:srgbClr val="0000FF"/>
                </a:solidFill>
              </a:rPr>
              <a:t>在磁場中的導線長度 </a:t>
            </a:r>
            <a:r>
              <a:rPr lang="en-US" altLang="zh-TW" sz="2800" b="1" dirty="0">
                <a:solidFill>
                  <a:srgbClr val="0000FF"/>
                </a:solidFill>
              </a:rPr>
              <a:t>L </a:t>
            </a:r>
            <a:r>
              <a:rPr lang="zh-TW" altLang="en-US" sz="2800" b="1" dirty="0">
                <a:solidFill>
                  <a:srgbClr val="0000FF"/>
                </a:solidFill>
              </a:rPr>
              <a:t>與其受力 </a:t>
            </a:r>
            <a:r>
              <a:rPr lang="en-US" altLang="zh-TW" sz="2800" b="1" dirty="0">
                <a:solidFill>
                  <a:srgbClr val="0000FF"/>
                </a:solidFill>
              </a:rPr>
              <a:t>F </a:t>
            </a:r>
            <a:r>
              <a:rPr lang="zh-TW" altLang="en-US" sz="2800" b="1" dirty="0">
                <a:solidFill>
                  <a:srgbClr val="0000FF"/>
                </a:solidFill>
              </a:rPr>
              <a:t>的關係 </a:t>
            </a:r>
            <a:endParaRPr lang="en-US" altLang="zh-TW" sz="2800" b="1" dirty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rgbClr val="0000FF"/>
                </a:solidFill>
              </a:rPr>
              <a:t>實驗</a:t>
            </a:r>
            <a:r>
              <a:rPr lang="en-US" altLang="zh-TW" sz="2800" b="1" dirty="0">
                <a:solidFill>
                  <a:srgbClr val="0000FF"/>
                </a:solidFill>
              </a:rPr>
              <a:t>3 </a:t>
            </a:r>
            <a:r>
              <a:rPr lang="zh-TW" altLang="en-US" sz="2800" b="1" dirty="0">
                <a:solidFill>
                  <a:srgbClr val="0000FF"/>
                </a:solidFill>
              </a:rPr>
              <a:t>導線受力 </a:t>
            </a:r>
            <a:r>
              <a:rPr lang="en-US" altLang="zh-TW" sz="2800" b="1" dirty="0">
                <a:solidFill>
                  <a:srgbClr val="0000FF"/>
                </a:solidFill>
              </a:rPr>
              <a:t>F </a:t>
            </a:r>
            <a:r>
              <a:rPr lang="zh-TW" altLang="en-US" sz="2800" b="1" dirty="0">
                <a:solidFill>
                  <a:srgbClr val="0000FF"/>
                </a:solidFill>
              </a:rPr>
              <a:t>與外加磁場強度 </a:t>
            </a:r>
            <a:r>
              <a:rPr lang="en-US" altLang="zh-TW" sz="2800" b="1" dirty="0">
                <a:solidFill>
                  <a:srgbClr val="0000FF"/>
                </a:solidFill>
              </a:rPr>
              <a:t>B </a:t>
            </a:r>
            <a:r>
              <a:rPr lang="zh-TW" altLang="en-US" sz="2800" b="1" dirty="0">
                <a:solidFill>
                  <a:srgbClr val="0000FF"/>
                </a:solidFill>
              </a:rPr>
              <a:t>的關係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2088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DFA90B-E5A3-4369-A022-8711F328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0"/>
            <a:ext cx="5224368" cy="915997"/>
          </a:xfrm>
        </p:spPr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實驗儀器架設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5AAA28-9E33-4BCF-9CE2-FBA1EBA74C95}"/>
              </a:ext>
            </a:extLst>
          </p:cNvPr>
          <p:cNvSpPr/>
          <p:nvPr/>
        </p:nvSpPr>
        <p:spPr>
          <a:xfrm>
            <a:off x="524573" y="756505"/>
            <a:ext cx="7920000" cy="367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調整電子秤的水平，使位於電子秤之數位面板左側的水平儀內的氣泡移到中央位置。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zh-TW" altLang="en-US" sz="2400" dirty="0">
                <a:latin typeface="+mn-ea"/>
              </a:rPr>
              <a:t>檢查磁鐵座內的 </a:t>
            </a:r>
            <a:r>
              <a:rPr lang="en-US" altLang="zh-TW" sz="2400" dirty="0">
                <a:latin typeface="+mn-ea"/>
              </a:rPr>
              <a:t>8 </a:t>
            </a:r>
            <a:r>
              <a:rPr lang="zh-TW" altLang="en-US" sz="2400" dirty="0">
                <a:latin typeface="+mn-ea"/>
              </a:rPr>
              <a:t>個馬蹄形磁鐵的磁極方向，確認相同磁極要吸附在同一側鐵板上。 將磁鐵座「輕輕地」置放到電子秤的秤盤上。 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altLang="zh-TW" sz="2400" dirty="0">
              <a:latin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593B9E-6323-474C-B83F-21221BC9C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17"/>
          <a:stretch/>
        </p:blipFill>
        <p:spPr>
          <a:xfrm>
            <a:off x="5340101" y="1316009"/>
            <a:ext cx="3279326" cy="1260000"/>
          </a:xfrm>
          <a:prstGeom prst="roundRect">
            <a:avLst>
              <a:gd name="adj" fmla="val 11024"/>
            </a:avLst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A84F5CD-9AE8-4ADE-93C8-4C9ED6AE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86"/>
          <a:stretch/>
        </p:blipFill>
        <p:spPr>
          <a:xfrm>
            <a:off x="5335838" y="3808516"/>
            <a:ext cx="3391595" cy="1245425"/>
          </a:xfrm>
          <a:prstGeom prst="round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50E5CE5-BDFC-49D8-8BC4-EB612463A773}"/>
              </a:ext>
            </a:extLst>
          </p:cNvPr>
          <p:cNvSpPr txBox="1"/>
          <p:nvPr/>
        </p:nvSpPr>
        <p:spPr>
          <a:xfrm>
            <a:off x="962855" y="4223895"/>
            <a:ext cx="4202392" cy="78319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+mn-ea"/>
              </a:rPr>
              <a:t>磁鐵同一極吸附在同一側的鐵片上時，磁鐵間會相互排斥而有間隙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D23934D-C9AD-478F-91A8-84F4561D05D4}"/>
              </a:ext>
            </a:extLst>
          </p:cNvPr>
          <p:cNvGrpSpPr/>
          <p:nvPr/>
        </p:nvGrpSpPr>
        <p:grpSpPr>
          <a:xfrm>
            <a:off x="5533141" y="5404182"/>
            <a:ext cx="1474495" cy="1394625"/>
            <a:chOff x="5170849" y="5360787"/>
            <a:chExt cx="1474495" cy="139462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D7FF11D-CBAC-4C1E-A56E-54E65E183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3" t="31707" r="26141" b="31382"/>
            <a:stretch/>
          </p:blipFill>
          <p:spPr>
            <a:xfrm>
              <a:off x="5170849" y="5360787"/>
              <a:ext cx="1474495" cy="139462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C96545A-2173-4417-978B-89C54BD50D99}"/>
                </a:ext>
              </a:extLst>
            </p:cNvPr>
            <p:cNvSpPr/>
            <p:nvPr/>
          </p:nvSpPr>
          <p:spPr>
            <a:xfrm>
              <a:off x="5757253" y="6054511"/>
              <a:ext cx="326940" cy="461665"/>
            </a:xfrm>
            <a:prstGeom prst="rect">
              <a:avLst/>
            </a:prstGeom>
          </p:spPr>
          <p:txBody>
            <a:bodyPr wrap="none" lIns="72000">
              <a:spAutoFit/>
            </a:bodyPr>
            <a:lstStyle/>
            <a:p>
              <a:r>
                <a:rPr lang="en-US" altLang="zh-TW" sz="2400" b="1" dirty="0">
                  <a:solidFill>
                    <a:schemeClr val="bg1">
                      <a:lumMod val="85000"/>
                    </a:schemeClr>
                  </a:solidFill>
                  <a:latin typeface="+mn-ea"/>
                </a:rPr>
                <a:t>L</a:t>
              </a:r>
              <a:endParaRPr lang="zh-TW" altLang="en-US" sz="2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0EA8BE2-FF9C-49FE-9663-655F8E8EED60}"/>
              </a:ext>
            </a:extLst>
          </p:cNvPr>
          <p:cNvSpPr/>
          <p:nvPr/>
        </p:nvSpPr>
        <p:spPr>
          <a:xfrm>
            <a:off x="524573" y="5338014"/>
            <a:ext cx="5053451" cy="1408516"/>
          </a:xfrm>
          <a:prstGeom prst="roundRect">
            <a:avLst>
              <a:gd name="adj" fmla="val 4148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lvl="0" indent="-457200" defTabSz="950913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以直尺或游標尺測量每片電流迴路板的金屬導線長度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L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 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有些雙面皆有金屬線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。 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C2961AF-08CA-4B41-B150-87F3F3F20CFB}"/>
              </a:ext>
            </a:extLst>
          </p:cNvPr>
          <p:cNvCxnSpPr/>
          <p:nvPr/>
        </p:nvCxnSpPr>
        <p:spPr>
          <a:xfrm>
            <a:off x="5714790" y="6531172"/>
            <a:ext cx="11160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82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93937A-FFE4-29BE-B6E9-DCF3D12E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導線長度測量方法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97E3DE1-8CE5-0965-156D-1A8E361BC86D}"/>
              </a:ext>
            </a:extLst>
          </p:cNvPr>
          <p:cNvGrpSpPr/>
          <p:nvPr/>
        </p:nvGrpSpPr>
        <p:grpSpPr>
          <a:xfrm>
            <a:off x="382303" y="2097569"/>
            <a:ext cx="3941599" cy="2534985"/>
            <a:chOff x="858764" y="1492524"/>
            <a:chExt cx="3858842" cy="248176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24FAFB12-DD8B-9BAD-5DB5-6303A7FF531D}"/>
                </a:ext>
              </a:extLst>
            </p:cNvPr>
            <p:cNvGrpSpPr/>
            <p:nvPr/>
          </p:nvGrpSpPr>
          <p:grpSpPr>
            <a:xfrm>
              <a:off x="858764" y="1492524"/>
              <a:ext cx="3858842" cy="2481761"/>
              <a:chOff x="8000310" y="2180793"/>
              <a:chExt cx="3152915" cy="2027754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1ECB3673-93AC-2219-07D7-52DFD3DC2A6E}"/>
                  </a:ext>
                </a:extLst>
              </p:cNvPr>
              <p:cNvGrpSpPr/>
              <p:nvPr/>
            </p:nvGrpSpPr>
            <p:grpSpPr>
              <a:xfrm>
                <a:off x="8000310" y="2180793"/>
                <a:ext cx="3152915" cy="2027754"/>
                <a:chOff x="9050835" y="2149181"/>
                <a:chExt cx="1629493" cy="1047986"/>
              </a:xfrm>
            </p:grpSpPr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81556C6B-79A8-0E25-84D4-573A75345D42}"/>
                    </a:ext>
                  </a:extLst>
                </p:cNvPr>
                <p:cNvSpPr/>
                <p:nvPr/>
              </p:nvSpPr>
              <p:spPr>
                <a:xfrm>
                  <a:off x="9050835" y="2149181"/>
                  <a:ext cx="1629493" cy="1047986"/>
                </a:xfrm>
                <a:prstGeom prst="rect">
                  <a:avLst/>
                </a:prstGeom>
                <a:solidFill>
                  <a:srgbClr val="FFFF6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矩形: 圓角 22">
                  <a:extLst>
                    <a:ext uri="{FF2B5EF4-FFF2-40B4-BE49-F238E27FC236}">
                      <a16:creationId xmlns:a16="http://schemas.microsoft.com/office/drawing/2014/main" id="{2C42CFDD-462D-5F83-B18C-7637D4BC755C}"/>
                    </a:ext>
                  </a:extLst>
                </p:cNvPr>
                <p:cNvSpPr/>
                <p:nvPr/>
              </p:nvSpPr>
              <p:spPr>
                <a:xfrm>
                  <a:off x="9205537" y="2492194"/>
                  <a:ext cx="79726" cy="61133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橢圓 23">
                  <a:extLst>
                    <a:ext uri="{FF2B5EF4-FFF2-40B4-BE49-F238E27FC236}">
                      <a16:creationId xmlns:a16="http://schemas.microsoft.com/office/drawing/2014/main" id="{6A1F782D-46D8-B6F0-A8B8-4712532C29FA}"/>
                    </a:ext>
                  </a:extLst>
                </p:cNvPr>
                <p:cNvSpPr/>
                <p:nvPr/>
              </p:nvSpPr>
              <p:spPr>
                <a:xfrm>
                  <a:off x="9118994" y="2275012"/>
                  <a:ext cx="252809" cy="247086"/>
                </a:xfrm>
                <a:prstGeom prst="ellipse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" name="矩形: 圓角 24">
                  <a:extLst>
                    <a:ext uri="{FF2B5EF4-FFF2-40B4-BE49-F238E27FC236}">
                      <a16:creationId xmlns:a16="http://schemas.microsoft.com/office/drawing/2014/main" id="{4A1EFBAF-D71D-4A83-9E7C-7B00E2630A80}"/>
                    </a:ext>
                  </a:extLst>
                </p:cNvPr>
                <p:cNvSpPr/>
                <p:nvPr/>
              </p:nvSpPr>
              <p:spPr>
                <a:xfrm>
                  <a:off x="10461570" y="2515356"/>
                  <a:ext cx="79726" cy="61133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橢圓 25">
                  <a:extLst>
                    <a:ext uri="{FF2B5EF4-FFF2-40B4-BE49-F238E27FC236}">
                      <a16:creationId xmlns:a16="http://schemas.microsoft.com/office/drawing/2014/main" id="{24F1562D-FA69-1EE9-8699-9E6AC68B236F}"/>
                    </a:ext>
                  </a:extLst>
                </p:cNvPr>
                <p:cNvSpPr/>
                <p:nvPr/>
              </p:nvSpPr>
              <p:spPr>
                <a:xfrm>
                  <a:off x="10373909" y="2275012"/>
                  <a:ext cx="252809" cy="247086"/>
                </a:xfrm>
                <a:prstGeom prst="ellipse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C6D44636-6182-2EC3-50EA-6422B1DBD7B6}"/>
                    </a:ext>
                  </a:extLst>
                </p:cNvPr>
                <p:cNvSpPr/>
                <p:nvPr/>
              </p:nvSpPr>
              <p:spPr>
                <a:xfrm rot="5400000">
                  <a:off x="9821971" y="2407367"/>
                  <a:ext cx="102890" cy="1335759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616E12C4-DFFA-7CBB-6D78-A0327CF02447}"/>
                  </a:ext>
                </a:extLst>
              </p:cNvPr>
              <p:cNvSpPr txBox="1"/>
              <p:nvPr/>
            </p:nvSpPr>
            <p:spPr>
              <a:xfrm>
                <a:off x="8959673" y="3382901"/>
                <a:ext cx="1386004" cy="369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rgbClr val="FF0000"/>
                    </a:solidFill>
                  </a:rPr>
                  <a:t>導線長度 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L</a:t>
                </a:r>
                <a:endParaRPr lang="zh-TW" altLang="en-US" sz="24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7CE2A69-03E2-F7D3-F79A-415601A18CB2}"/>
                </a:ext>
              </a:extLst>
            </p:cNvPr>
            <p:cNvCxnSpPr>
              <a:cxnSpLocks/>
            </p:cNvCxnSpPr>
            <p:nvPr/>
          </p:nvCxnSpPr>
          <p:spPr>
            <a:xfrm>
              <a:off x="1413919" y="3521297"/>
              <a:ext cx="298383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57DF8E8-73C1-2798-0DB5-FF384F2E8540}"/>
              </a:ext>
            </a:extLst>
          </p:cNvPr>
          <p:cNvGrpSpPr/>
          <p:nvPr/>
        </p:nvGrpSpPr>
        <p:grpSpPr>
          <a:xfrm>
            <a:off x="4710115" y="2097569"/>
            <a:ext cx="3941599" cy="2534985"/>
            <a:chOff x="858764" y="1492524"/>
            <a:chExt cx="3858842" cy="2481761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6193D088-6E95-2011-6FE5-DB1C25C41B7A}"/>
                </a:ext>
              </a:extLst>
            </p:cNvPr>
            <p:cNvGrpSpPr/>
            <p:nvPr/>
          </p:nvGrpSpPr>
          <p:grpSpPr>
            <a:xfrm>
              <a:off x="858764" y="1492524"/>
              <a:ext cx="3858842" cy="2481761"/>
              <a:chOff x="9050835" y="2149181"/>
              <a:chExt cx="1629493" cy="1047986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F12EB32E-90B7-E43B-8DB6-0B7A0AFBCB5B}"/>
                  </a:ext>
                </a:extLst>
              </p:cNvPr>
              <p:cNvSpPr/>
              <p:nvPr/>
            </p:nvSpPr>
            <p:spPr>
              <a:xfrm>
                <a:off x="9050835" y="2149181"/>
                <a:ext cx="1629493" cy="1047986"/>
              </a:xfrm>
              <a:prstGeom prst="rect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6D346958-CF5E-3868-6D58-C7BDDCC0A0A4}"/>
                  </a:ext>
                </a:extLst>
              </p:cNvPr>
              <p:cNvSpPr/>
              <p:nvPr/>
            </p:nvSpPr>
            <p:spPr>
              <a:xfrm>
                <a:off x="9205537" y="2492194"/>
                <a:ext cx="79726" cy="61133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DAB4B202-FECA-D952-0009-6BC4999E2C99}"/>
                  </a:ext>
                </a:extLst>
              </p:cNvPr>
              <p:cNvSpPr/>
              <p:nvPr/>
            </p:nvSpPr>
            <p:spPr>
              <a:xfrm>
                <a:off x="9118995" y="2272689"/>
                <a:ext cx="252809" cy="24708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778C2EA0-3EAC-EBF3-729E-4FB0BBDF88F0}"/>
                  </a:ext>
                </a:extLst>
              </p:cNvPr>
              <p:cNvSpPr/>
              <p:nvPr/>
            </p:nvSpPr>
            <p:spPr>
              <a:xfrm>
                <a:off x="10461570" y="2515356"/>
                <a:ext cx="79726" cy="61133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1BB53448-5513-6797-44EA-586B2F2EF040}"/>
                  </a:ext>
                </a:extLst>
              </p:cNvPr>
              <p:cNvSpPr/>
              <p:nvPr/>
            </p:nvSpPr>
            <p:spPr>
              <a:xfrm>
                <a:off x="10373909" y="2275012"/>
                <a:ext cx="252809" cy="24708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C86A5609-5663-2580-D098-515152D5B140}"/>
                  </a:ext>
                </a:extLst>
              </p:cNvPr>
              <p:cNvSpPr/>
              <p:nvPr/>
            </p:nvSpPr>
            <p:spPr>
              <a:xfrm rot="5400000">
                <a:off x="9821971" y="2407367"/>
                <a:ext cx="102890" cy="133575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EF465D1E-E895-9318-8A44-62E4A853CBDB}"/>
                </a:ext>
              </a:extLst>
            </p:cNvPr>
            <p:cNvCxnSpPr>
              <a:cxnSpLocks/>
            </p:cNvCxnSpPr>
            <p:nvPr/>
          </p:nvCxnSpPr>
          <p:spPr>
            <a:xfrm>
              <a:off x="1206654" y="3779754"/>
              <a:ext cx="320016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74F04EE-145B-C91E-ABEF-4C6A07629DA6}"/>
              </a:ext>
            </a:extLst>
          </p:cNvPr>
          <p:cNvCxnSpPr>
            <a:cxnSpLocks/>
          </p:cNvCxnSpPr>
          <p:nvPr/>
        </p:nvCxnSpPr>
        <p:spPr>
          <a:xfrm>
            <a:off x="5277176" y="4195381"/>
            <a:ext cx="2845382" cy="0"/>
          </a:xfrm>
          <a:prstGeom prst="straightConnector1">
            <a:avLst/>
          </a:prstGeom>
          <a:ln w="57150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C31BA9F-5031-A63C-D827-3B8FD546F24B}"/>
              </a:ext>
            </a:extLst>
          </p:cNvPr>
          <p:cNvSpPr txBox="1"/>
          <p:nvPr/>
        </p:nvSpPr>
        <p:spPr>
          <a:xfrm>
            <a:off x="1158696" y="5141697"/>
            <a:ext cx="2322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b="1" dirty="0">
                <a:latin typeface="+mn-ea"/>
              </a:rPr>
              <a:t>(a)</a:t>
            </a:r>
            <a:r>
              <a:rPr lang="zh-TW" altLang="en-US" sz="2800" b="1" dirty="0"/>
              <a:t>導線長度 </a:t>
            </a:r>
            <a:r>
              <a:rPr lang="en-US" altLang="zh-TW" sz="2800" b="1" dirty="0"/>
              <a:t>L:</a:t>
            </a:r>
          </a:p>
          <a:p>
            <a:pPr algn="r"/>
            <a:r>
              <a:rPr lang="zh-TW" altLang="en-US" sz="2800" b="1" dirty="0">
                <a:latin typeface="+mn-ea"/>
              </a:rPr>
              <a:t>同側之長度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159B50F-DA19-C3C6-E680-5497E9D04810}"/>
              </a:ext>
            </a:extLst>
          </p:cNvPr>
          <p:cNvSpPr txBox="1"/>
          <p:nvPr/>
        </p:nvSpPr>
        <p:spPr>
          <a:xfrm>
            <a:off x="5579457" y="5117211"/>
            <a:ext cx="238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n-ea"/>
              </a:rPr>
              <a:t>(b)</a:t>
            </a:r>
            <a:r>
              <a:rPr lang="zh-TW" altLang="en-US" sz="2800" b="1" dirty="0"/>
              <a:t>導線長度 </a:t>
            </a:r>
            <a:r>
              <a:rPr lang="en-US" altLang="zh-TW" sz="2800" b="1" dirty="0"/>
              <a:t>L:</a:t>
            </a:r>
            <a:endParaRPr lang="zh-TW" altLang="en-US" sz="2800" b="1" dirty="0"/>
          </a:p>
          <a:p>
            <a:pPr algn="r"/>
            <a:r>
              <a:rPr lang="en-US" altLang="zh-TW" sz="2800" b="1" dirty="0">
                <a:latin typeface="+mn-ea"/>
              </a:rPr>
              <a:t>(A + B)/ 2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322BDBD-7615-9DA6-CFDB-8771758EFC06}"/>
              </a:ext>
            </a:extLst>
          </p:cNvPr>
          <p:cNvSpPr txBox="1"/>
          <p:nvPr/>
        </p:nvSpPr>
        <p:spPr>
          <a:xfrm>
            <a:off x="6478866" y="3635121"/>
            <a:ext cx="32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B0F0"/>
                </a:solidFill>
                <a:latin typeface="+mn-ea"/>
              </a:rPr>
              <a:t>A</a:t>
            </a:r>
            <a:endParaRPr lang="zh-TW" altLang="en-US" sz="2800" b="1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F5B0451-CBC7-49F0-F3BA-3D0A7F6B372E}"/>
              </a:ext>
            </a:extLst>
          </p:cNvPr>
          <p:cNvSpPr txBox="1"/>
          <p:nvPr/>
        </p:nvSpPr>
        <p:spPr>
          <a:xfrm>
            <a:off x="6459733" y="4406050"/>
            <a:ext cx="32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+mn-ea"/>
              </a:rPr>
              <a:t>B</a:t>
            </a:r>
            <a:endParaRPr lang="zh-TW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587F079-4960-494F-B064-EBFE59EFE782}"/>
              </a:ext>
            </a:extLst>
          </p:cNvPr>
          <p:cNvSpPr/>
          <p:nvPr/>
        </p:nvSpPr>
        <p:spPr>
          <a:xfrm>
            <a:off x="2189802" y="1029750"/>
            <a:ext cx="5117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/>
              <a:t>導線長度測量 </a:t>
            </a:r>
            <a:r>
              <a:rPr lang="en-US" altLang="zh-TW" sz="2800" b="1" dirty="0"/>
              <a:t>(a)</a:t>
            </a:r>
            <a:r>
              <a:rPr lang="zh-TW" altLang="en-US" sz="2800" b="1" dirty="0"/>
              <a:t>或</a:t>
            </a:r>
            <a:r>
              <a:rPr lang="en-US" altLang="zh-TW" sz="2800" b="1" dirty="0"/>
              <a:t>(b)</a:t>
            </a:r>
            <a:r>
              <a:rPr lang="zh-TW" altLang="en-US" sz="2800" b="1" dirty="0"/>
              <a:t>方式均可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5164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8C2EAA-7E3F-4512-9D74-438FF1B7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目錄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79C7C7C-97DF-4FE1-91FE-28D6B42310A7}"/>
              </a:ext>
            </a:extLst>
          </p:cNvPr>
          <p:cNvSpPr/>
          <p:nvPr/>
        </p:nvSpPr>
        <p:spPr>
          <a:xfrm>
            <a:off x="2423389" y="1206500"/>
            <a:ext cx="4297221" cy="444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spc="-28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hlinkClick r:id="rId2" action="ppaction://hlinksldjump"/>
              </a:rPr>
              <a:t>實驗目的</a:t>
            </a:r>
            <a:endParaRPr lang="en-US" altLang="zh-TW" sz="3200" b="1" spc="-28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hlinkClick r:id="rId3" action="ppaction://hlinksldjump"/>
              </a:rPr>
              <a:t>實驗原理</a:t>
            </a:r>
            <a:endParaRPr lang="en-US" altLang="zh-TW" sz="32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hlinkClick r:id="rId4" action="ppaction://hlinksldjump"/>
              </a:rPr>
              <a:t>實驗器材</a:t>
            </a:r>
            <a:endParaRPr lang="en-US" altLang="zh-TW" sz="3200" b="1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hlinkClick r:id="rId5" action="ppaction://hlinksldjump"/>
              </a:rPr>
              <a:t>直流電源供應器</a:t>
            </a:r>
            <a:endParaRPr lang="en-US" altLang="zh-TW" sz="3200" b="1" dirty="0">
              <a:solidFill>
                <a:srgbClr val="0000FF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0000FF"/>
                </a:solidFill>
                <a:hlinkClick r:id="rId6" action="ppaction://hlinksldjump"/>
              </a:rPr>
              <a:t>高斯計規格</a:t>
            </a:r>
            <a:endParaRPr lang="en-US" altLang="zh-TW" sz="32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hlinkClick r:id="rId7" action="ppaction://hlinksldjump"/>
              </a:rPr>
              <a:t>實驗內容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31968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0A2E37-D261-462D-9D19-E9EC5586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7C43CE-9DE2-4ED1-90EB-A47BB2BC45A3}"/>
              </a:ext>
            </a:extLst>
          </p:cNvPr>
          <p:cNvSpPr/>
          <p:nvPr/>
        </p:nvSpPr>
        <p:spPr>
          <a:xfrm>
            <a:off x="524956" y="915997"/>
            <a:ext cx="8060244" cy="315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架設電流迴路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: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 如圖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lphaLcPeriod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將電流迴路板插入電流迴路支架前端，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lphaLcPeriod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並將電流迴路板支架架於腳架上。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lphaLcPeriod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以導線串聯電源供應器，三用電表及電流迴路支架形成迴路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lphaLcPeriod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並將三用電表切換到 </a:t>
            </a:r>
            <a:r>
              <a:rPr lang="en-US" altLang="zh-TW" sz="2400" dirty="0">
                <a:solidFill>
                  <a:srgbClr val="FF0000"/>
                </a:solidFill>
                <a:latin typeface="微軟正黑體"/>
              </a:rPr>
              <a:t>10 A 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的直流電流測量檔位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須注意接點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。 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AF08A42-6E67-4DF9-9D0B-E1E1879B6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3052" y="4667245"/>
            <a:ext cx="2176801" cy="223326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EEA0878-01FD-49F6-A8E4-E4658D53EA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509" y="3749421"/>
            <a:ext cx="3724008" cy="3151085"/>
          </a:xfrm>
          <a:prstGeom prst="ellipse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19D136-5447-44EA-AC67-4751B6EB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266" y="4725505"/>
            <a:ext cx="3290734" cy="2024338"/>
          </a:xfrm>
          <a:prstGeom prst="round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BA548AC-8973-4762-B7CB-08BC168D7246}"/>
              </a:ext>
            </a:extLst>
          </p:cNvPr>
          <p:cNvCxnSpPr>
            <a:cxnSpLocks/>
          </p:cNvCxnSpPr>
          <p:nvPr/>
        </p:nvCxnSpPr>
        <p:spPr>
          <a:xfrm>
            <a:off x="3919321" y="5766040"/>
            <a:ext cx="3202839" cy="147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490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6E77FB-990E-4CF5-B979-86C6983D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9711B4-06D4-4BB7-88DC-63DD36F977BD}"/>
              </a:ext>
            </a:extLst>
          </p:cNvPr>
          <p:cNvSpPr/>
          <p:nvPr/>
        </p:nvSpPr>
        <p:spPr>
          <a:xfrm>
            <a:off x="683800" y="935262"/>
            <a:ext cx="7920000" cy="226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調整電流迴路支架的水平。請以書本或紙張墊於支架的三隻腳下，調整支架的水平。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  <a:p>
            <a:pPr marL="457200" lvl="0" indent="-457200">
              <a:lnSpc>
                <a:spcPct val="120000"/>
              </a:lnSpc>
              <a:buFontTx/>
              <a:buAutoNum type="arabicPeriod" startAt="5"/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調整電流迴路板的高度和位置，使迴路板下面的導線位在磁鐵座中間溝渠約一半的深度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使金屬導線位於紅白磁鐵架中間</a:t>
            </a:r>
            <a:r>
              <a:rPr lang="en-US" altLang="zh-TW" sz="2400" dirty="0">
                <a:solidFill>
                  <a:prstClr val="black"/>
                </a:solidFill>
                <a:latin typeface="微軟正黑體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。 </a:t>
            </a:r>
            <a:endParaRPr lang="en-US" altLang="zh-TW" sz="2400" dirty="0">
              <a:solidFill>
                <a:prstClr val="black"/>
              </a:solidFill>
              <a:latin typeface="微軟正黑體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AB3FEBE-791B-41AF-9B5E-C360CD88F569}"/>
              </a:ext>
            </a:extLst>
          </p:cNvPr>
          <p:cNvSpPr/>
          <p:nvPr/>
        </p:nvSpPr>
        <p:spPr>
          <a:xfrm>
            <a:off x="1094724" y="5341172"/>
            <a:ext cx="7200000" cy="1408671"/>
          </a:xfrm>
          <a:prstGeom prst="roundRect">
            <a:avLst>
              <a:gd name="adj" fmla="val 13962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36000" bIns="36000" rtlCol="0" anchor="ctr"/>
          <a:lstStyle/>
          <a:p>
            <a:pPr lvl="0">
              <a:lnSpc>
                <a:spcPct val="120000"/>
              </a:lnSpc>
            </a:pPr>
            <a:r>
              <a:rPr lang="zh-TW" altLang="en-US" sz="2400" dirty="0">
                <a:solidFill>
                  <a:prstClr val="black"/>
                </a:solidFill>
                <a:latin typeface="微軟正黑體"/>
              </a:rPr>
              <a:t>注意：電流迴路板必須盡量和磁鐵座上的紅白色長條鐵板平行，並且不可接觸到磁鐵座。 若未平行的話，請問對實驗數據和結果會有何影響？</a:t>
            </a:r>
            <a:endParaRPr lang="zh-TW" altLang="en-US" sz="2000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415A822-52B8-4515-AFCB-09A0D3583165}"/>
              </a:ext>
            </a:extLst>
          </p:cNvPr>
          <p:cNvGrpSpPr/>
          <p:nvPr/>
        </p:nvGrpSpPr>
        <p:grpSpPr>
          <a:xfrm>
            <a:off x="9608303" y="546466"/>
            <a:ext cx="668213" cy="936485"/>
            <a:chOff x="5860444" y="2307227"/>
            <a:chExt cx="2572357" cy="2489439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75CEFDA-C7CA-41CD-BFE1-CD54FE23CBA2}"/>
                </a:ext>
              </a:extLst>
            </p:cNvPr>
            <p:cNvSpPr/>
            <p:nvPr/>
          </p:nvSpPr>
          <p:spPr>
            <a:xfrm>
              <a:off x="6550337" y="2906861"/>
              <a:ext cx="396000" cy="539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E4CC02B-D7DA-47BD-BB5F-BB9AD82523BC}"/>
                </a:ext>
              </a:extLst>
            </p:cNvPr>
            <p:cNvSpPr/>
            <p:nvPr/>
          </p:nvSpPr>
          <p:spPr>
            <a:xfrm>
              <a:off x="5866337" y="2906861"/>
              <a:ext cx="396000" cy="53920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E056854E-D0C3-479B-8E89-54286FC008CE}"/>
                </a:ext>
              </a:extLst>
            </p:cNvPr>
            <p:cNvSpPr/>
            <p:nvPr/>
          </p:nvSpPr>
          <p:spPr>
            <a:xfrm>
              <a:off x="5860444" y="2996666"/>
              <a:ext cx="1080000" cy="1800000"/>
            </a:xfrm>
            <a:custGeom>
              <a:avLst/>
              <a:gdLst>
                <a:gd name="connsiteX0" fmla="*/ 16902 w 1080000"/>
                <a:gd name="connsiteY0" fmla="*/ 0 h 1800000"/>
                <a:gd name="connsiteX1" fmla="*/ 396000 w 1080000"/>
                <a:gd name="connsiteY1" fmla="*/ 0 h 1800000"/>
                <a:gd name="connsiteX2" fmla="*/ 396000 w 1080000"/>
                <a:gd name="connsiteY2" fmla="*/ 539208 h 1800000"/>
                <a:gd name="connsiteX3" fmla="*/ 684000 w 1080000"/>
                <a:gd name="connsiteY3" fmla="*/ 539208 h 1800000"/>
                <a:gd name="connsiteX4" fmla="*/ 684000 w 1080000"/>
                <a:gd name="connsiteY4" fmla="*/ 0 h 1800000"/>
                <a:gd name="connsiteX5" fmla="*/ 1063098 w 1080000"/>
                <a:gd name="connsiteY5" fmla="*/ 0 h 1800000"/>
                <a:gd name="connsiteX6" fmla="*/ 1080000 w 1080000"/>
                <a:gd name="connsiteY6" fmla="*/ 16902 h 1800000"/>
                <a:gd name="connsiteX7" fmla="*/ 1080000 w 1080000"/>
                <a:gd name="connsiteY7" fmla="*/ 1783098 h 1800000"/>
                <a:gd name="connsiteX8" fmla="*/ 1063098 w 1080000"/>
                <a:gd name="connsiteY8" fmla="*/ 1800000 h 1800000"/>
                <a:gd name="connsiteX9" fmla="*/ 16902 w 1080000"/>
                <a:gd name="connsiteY9" fmla="*/ 1800000 h 1800000"/>
                <a:gd name="connsiteX10" fmla="*/ 0 w 1080000"/>
                <a:gd name="connsiteY10" fmla="*/ 1783098 h 1800000"/>
                <a:gd name="connsiteX11" fmla="*/ 0 w 1080000"/>
                <a:gd name="connsiteY11" fmla="*/ 16902 h 1800000"/>
                <a:gd name="connsiteX12" fmla="*/ 16902 w 1080000"/>
                <a:gd name="connsiteY12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000" h="1800000">
                  <a:moveTo>
                    <a:pt x="16902" y="0"/>
                  </a:moveTo>
                  <a:lnTo>
                    <a:pt x="396000" y="0"/>
                  </a:lnTo>
                  <a:lnTo>
                    <a:pt x="396000" y="539208"/>
                  </a:lnTo>
                  <a:lnTo>
                    <a:pt x="684000" y="539208"/>
                  </a:lnTo>
                  <a:lnTo>
                    <a:pt x="684000" y="0"/>
                  </a:lnTo>
                  <a:lnTo>
                    <a:pt x="1063098" y="0"/>
                  </a:lnTo>
                  <a:cubicBezTo>
                    <a:pt x="1072433" y="0"/>
                    <a:pt x="1080000" y="7567"/>
                    <a:pt x="1080000" y="16902"/>
                  </a:cubicBezTo>
                  <a:lnTo>
                    <a:pt x="1080000" y="1783098"/>
                  </a:lnTo>
                  <a:cubicBezTo>
                    <a:pt x="1080000" y="1792433"/>
                    <a:pt x="1072433" y="1800000"/>
                    <a:pt x="1063098" y="1800000"/>
                  </a:cubicBezTo>
                  <a:lnTo>
                    <a:pt x="16902" y="1800000"/>
                  </a:lnTo>
                  <a:cubicBezTo>
                    <a:pt x="7567" y="1800000"/>
                    <a:pt x="0" y="1792433"/>
                    <a:pt x="0" y="1783098"/>
                  </a:cubicBezTo>
                  <a:lnTo>
                    <a:pt x="0" y="16902"/>
                  </a:lnTo>
                  <a:cubicBezTo>
                    <a:pt x="0" y="7567"/>
                    <a:pt x="7567" y="0"/>
                    <a:pt x="169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E6DA09B-A8F7-4482-898D-1E8805B6AB63}"/>
                </a:ext>
              </a:extLst>
            </p:cNvPr>
            <p:cNvSpPr/>
            <p:nvPr/>
          </p:nvSpPr>
          <p:spPr>
            <a:xfrm>
              <a:off x="6343868" y="2307227"/>
              <a:ext cx="108000" cy="112667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3D33DE9-2126-4520-91BB-28C9F445D547}"/>
                </a:ext>
              </a:extLst>
            </p:cNvPr>
            <p:cNvSpPr/>
            <p:nvPr/>
          </p:nvSpPr>
          <p:spPr>
            <a:xfrm>
              <a:off x="6459269" y="2387600"/>
              <a:ext cx="1973532" cy="33474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AFCC78F8-F6DF-4A57-942C-1A80813C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149" y="2698818"/>
            <a:ext cx="2657701" cy="2487466"/>
          </a:xfrm>
          <a:prstGeom prst="roundRect">
            <a:avLst>
              <a:gd name="adj" fmla="val 9712"/>
            </a:avLst>
          </a:prstGeom>
        </p:spPr>
      </p:pic>
    </p:spTree>
    <p:extLst>
      <p:ext uri="{BB962C8B-B14F-4D97-AF65-F5344CB8AC3E}">
        <p14:creationId xmlns:p14="http://schemas.microsoft.com/office/powerpoint/2010/main" val="359793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8517AB-7532-4606-B35B-98601E97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實驗裝置圖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DC83CD-F45F-4132-8DD6-9198324D3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3" t="2340" r="2724" b="16144"/>
          <a:stretch/>
        </p:blipFill>
        <p:spPr>
          <a:xfrm>
            <a:off x="1400089" y="1251066"/>
            <a:ext cx="6343822" cy="46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4B55F7-DD6C-4C5D-984D-067206D2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62" y="0"/>
            <a:ext cx="7898623" cy="13015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srgbClr val="0000FF"/>
                </a:solidFill>
              </a:rPr>
              <a:t>實驗</a:t>
            </a:r>
            <a:r>
              <a:rPr lang="en-US" altLang="zh-TW" sz="3600" dirty="0">
                <a:solidFill>
                  <a:srgbClr val="0000FF"/>
                </a:solidFill>
              </a:rPr>
              <a:t>1</a:t>
            </a:r>
            <a:r>
              <a:rPr lang="zh-TW" altLang="en-US" sz="3600" dirty="0">
                <a:solidFill>
                  <a:srgbClr val="0000FF"/>
                </a:solidFill>
              </a:rPr>
              <a:t> 流經導線的電流 </a:t>
            </a:r>
            <a:r>
              <a:rPr lang="en-US" altLang="zh-TW" sz="3600" dirty="0">
                <a:solidFill>
                  <a:srgbClr val="0000FF"/>
                </a:solidFill>
              </a:rPr>
              <a:t>I </a:t>
            </a:r>
            <a:r>
              <a:rPr lang="zh-TW" altLang="en-US" sz="3600" dirty="0">
                <a:solidFill>
                  <a:srgbClr val="0000FF"/>
                </a:solidFill>
              </a:rPr>
              <a:t>與導線受力 </a:t>
            </a:r>
            <a:r>
              <a:rPr lang="en-US" altLang="zh-TW" sz="3600" dirty="0">
                <a:solidFill>
                  <a:srgbClr val="0000FF"/>
                </a:solidFill>
              </a:rPr>
              <a:t>F </a:t>
            </a:r>
            <a:r>
              <a:rPr lang="zh-TW" altLang="en-US" sz="3600" dirty="0">
                <a:solidFill>
                  <a:srgbClr val="0000FF"/>
                </a:solidFill>
              </a:rPr>
              <a:t>間的關係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F9C3C7-2A68-47F4-A619-AFA0BE3D2921}"/>
              </a:ext>
            </a:extLst>
          </p:cNvPr>
          <p:cNvSpPr/>
          <p:nvPr/>
        </p:nvSpPr>
        <p:spPr>
          <a:xfrm>
            <a:off x="432000" y="1301543"/>
            <a:ext cx="8280000" cy="53446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8775" indent="-358775">
              <a:lnSpc>
                <a:spcPct val="120000"/>
              </a:lnSpc>
              <a:spcBef>
                <a:spcPts val="600"/>
              </a:spcBef>
            </a:pPr>
            <a:r>
              <a:rPr lang="en-US" altLang="zh-TW" sz="2200" dirty="0"/>
              <a:t>1. </a:t>
            </a:r>
            <a:r>
              <a:rPr lang="zh-TW" altLang="en-US" sz="2200" dirty="0"/>
              <a:t>開啟</a:t>
            </a:r>
            <a:r>
              <a:rPr lang="zh-TW" altLang="en-US" sz="2200" b="1" dirty="0"/>
              <a:t>電子秤</a:t>
            </a:r>
            <a:r>
              <a:rPr lang="zh-TW" altLang="en-US" sz="2200" dirty="0"/>
              <a:t>電源，此時電子秤上面的讀數應為 </a:t>
            </a:r>
            <a:r>
              <a:rPr lang="en-US" altLang="zh-TW" sz="2200" dirty="0"/>
              <a:t>0</a:t>
            </a:r>
            <a:r>
              <a:rPr lang="zh-TW" altLang="en-US" sz="2200" dirty="0"/>
              <a:t>。如果不是 </a:t>
            </a:r>
            <a:r>
              <a:rPr lang="en-US" altLang="zh-TW" sz="2200" dirty="0"/>
              <a:t>0</a:t>
            </a:r>
            <a:r>
              <a:rPr lang="zh-TW" altLang="en-US" sz="2200" dirty="0"/>
              <a:t>，可按電子秤上「</a:t>
            </a:r>
            <a:r>
              <a:rPr lang="zh-TW" altLang="en-US" sz="2200" b="1" dirty="0"/>
              <a:t>歸零</a:t>
            </a:r>
            <a:r>
              <a:rPr lang="zh-TW" altLang="en-US" sz="2200" dirty="0"/>
              <a:t>」或 是「扣重」的按扭，使電子秤的質量讀數歸零。並選用</a:t>
            </a:r>
            <a:r>
              <a:rPr lang="zh-TW" altLang="en-US" sz="2200" b="1" dirty="0"/>
              <a:t>測量精度為 </a:t>
            </a:r>
            <a:r>
              <a:rPr lang="en-US" altLang="zh-TW" sz="2200" b="1" dirty="0"/>
              <a:t>0.02 </a:t>
            </a:r>
            <a:r>
              <a:rPr lang="zh-TW" altLang="en-US" sz="2200" b="1" dirty="0"/>
              <a:t>克的檔位</a:t>
            </a:r>
            <a:r>
              <a:rPr lang="zh-TW" altLang="en-US" sz="2200" dirty="0"/>
              <a:t>。 </a:t>
            </a:r>
            <a:endParaRPr lang="en-US" altLang="zh-TW" sz="2200" dirty="0"/>
          </a:p>
          <a:p>
            <a:pPr marL="358775" indent="-358775">
              <a:lnSpc>
                <a:spcPct val="120000"/>
              </a:lnSpc>
              <a:spcBef>
                <a:spcPts val="600"/>
              </a:spcBef>
            </a:pPr>
            <a:r>
              <a:rPr lang="en-US" altLang="zh-TW" sz="2200" dirty="0"/>
              <a:t>2. </a:t>
            </a:r>
            <a:r>
              <a:rPr lang="zh-TW" altLang="en-US" sz="2200" dirty="0"/>
              <a:t>開啟</a:t>
            </a:r>
            <a:r>
              <a:rPr lang="zh-TW" altLang="en-US" sz="2200" b="1" dirty="0"/>
              <a:t>電源供應器</a:t>
            </a:r>
            <a:r>
              <a:rPr lang="zh-TW" altLang="en-US" sz="2200" dirty="0"/>
              <a:t>電源，設定</a:t>
            </a:r>
            <a:r>
              <a:rPr lang="zh-TW" altLang="en-US" sz="2200" b="1" dirty="0"/>
              <a:t>電流輸出為 </a:t>
            </a:r>
            <a:r>
              <a:rPr lang="en-US" altLang="zh-TW" sz="2200" b="1" dirty="0"/>
              <a:t>0.5 A</a:t>
            </a:r>
            <a:r>
              <a:rPr lang="zh-TW" altLang="en-US" sz="2200" dirty="0"/>
              <a:t>，紀錄電流流經數位三用電表時，所測量到的</a:t>
            </a:r>
            <a:r>
              <a:rPr lang="zh-TW" altLang="en-US" sz="2200" b="1" dirty="0"/>
              <a:t>電流值</a:t>
            </a:r>
            <a:r>
              <a:rPr lang="zh-TW" altLang="en-US" sz="2200" dirty="0"/>
              <a:t>，並記錄此時</a:t>
            </a:r>
            <a:r>
              <a:rPr lang="zh-TW" altLang="en-US" sz="2200" b="1" dirty="0"/>
              <a:t>電子秤的讀數</a:t>
            </a:r>
            <a:r>
              <a:rPr lang="zh-TW" altLang="en-US" sz="2200" dirty="0"/>
              <a:t>。 </a:t>
            </a:r>
            <a:endParaRPr lang="en-US" altLang="zh-TW" sz="2200" dirty="0"/>
          </a:p>
          <a:p>
            <a:pPr marL="358775" indent="-358775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200" dirty="0"/>
              <a:t>請思考並回答下列問題：</a:t>
            </a:r>
            <a:endParaRPr lang="en-US" altLang="zh-TW" sz="2200" dirty="0"/>
          </a:p>
          <a:p>
            <a:pPr marL="630238" lvl="1" indent="-358775">
              <a:lnSpc>
                <a:spcPct val="120000"/>
              </a:lnSpc>
              <a:spcBef>
                <a:spcPts val="600"/>
              </a:spcBef>
            </a:pPr>
            <a:r>
              <a:rPr lang="en-US" altLang="zh-TW" sz="2200" dirty="0"/>
              <a:t>(a)</a:t>
            </a:r>
            <a:r>
              <a:rPr lang="zh-TW" altLang="en-US" sz="2200" dirty="0"/>
              <a:t>電子秤所得的數值表示什麼物理量和物理意義？ </a:t>
            </a:r>
            <a:endParaRPr lang="en-US" altLang="zh-TW" sz="2200" dirty="0"/>
          </a:p>
          <a:p>
            <a:pPr marL="630238" lvl="1" indent="-358775">
              <a:lnSpc>
                <a:spcPct val="120000"/>
              </a:lnSpc>
              <a:spcBef>
                <a:spcPts val="600"/>
              </a:spcBef>
            </a:pPr>
            <a:r>
              <a:rPr lang="en-US" altLang="zh-TW" sz="2200" dirty="0"/>
              <a:t>(b)</a:t>
            </a:r>
            <a:r>
              <a:rPr lang="zh-TW" altLang="en-US" sz="2200" dirty="0"/>
              <a:t>當電子秤所得的數值為正或為負時，分別表示什麼物理意義？請以文字和圖示說明之。 </a:t>
            </a:r>
            <a:endParaRPr lang="en-US" altLang="zh-TW" sz="2200" dirty="0"/>
          </a:p>
          <a:p>
            <a:pPr marL="630238" lvl="1" indent="-358775">
              <a:lnSpc>
                <a:spcPct val="120000"/>
              </a:lnSpc>
              <a:spcBef>
                <a:spcPts val="600"/>
              </a:spcBef>
            </a:pPr>
            <a:r>
              <a:rPr lang="en-US" altLang="zh-TW" sz="2200" dirty="0"/>
              <a:t>(c)</a:t>
            </a:r>
            <a:r>
              <a:rPr lang="zh-TW" altLang="en-US" sz="2200" dirty="0"/>
              <a:t>電源供應器輸出電流時，其電流輸出指示器所顯示的電流量和數位三用電表所測得的電 流量是否接近？若差異很大請找出原因或說明緣由。 </a:t>
            </a:r>
            <a:endParaRPr lang="en-US" altLang="zh-TW" sz="2200" dirty="0"/>
          </a:p>
        </p:txBody>
      </p:sp>
    </p:spTree>
    <p:extLst>
      <p:ext uri="{BB962C8B-B14F-4D97-AF65-F5344CB8AC3E}">
        <p14:creationId xmlns:p14="http://schemas.microsoft.com/office/powerpoint/2010/main" val="218856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D28281-6D9A-42AA-BE87-E2910CE7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7907BA-FAD7-45F7-9793-FCF68A98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3" y="1561969"/>
            <a:ext cx="7685901" cy="37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FA6190-AA6C-482F-90BA-A8428D85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64AD66-E9CD-4666-BE46-2687537D7D92}"/>
              </a:ext>
            </a:extLst>
          </p:cNvPr>
          <p:cNvSpPr/>
          <p:nvPr/>
        </p:nvSpPr>
        <p:spPr>
          <a:xfrm>
            <a:off x="606508" y="865197"/>
            <a:ext cx="8280000" cy="5822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58775" lvl="0" indent="-35877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3. </a:t>
            </a:r>
            <a:r>
              <a:rPr lang="zh-TW" altLang="en-US" sz="2400" b="1" dirty="0">
                <a:solidFill>
                  <a:prstClr val="black"/>
                </a:solidFill>
                <a:latin typeface="+mn-ea"/>
              </a:rPr>
              <a:t>增加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直流電源供應器的</a:t>
            </a:r>
            <a:r>
              <a:rPr lang="zh-TW" altLang="en-US" sz="2400" b="1" dirty="0">
                <a:solidFill>
                  <a:prstClr val="black"/>
                </a:solidFill>
                <a:latin typeface="+mn-ea"/>
              </a:rPr>
              <a:t>輸出電流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，重複前一實驗步驟，測量並記錄流經電路迴路板的電流值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I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及電子秤所得的讀數。 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358775" lvl="0" indent="-35877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4.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逐漸增加電流量，至少改變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8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次不同的電流量，重複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2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或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3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的步驟，建議每次電流增加量 約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0.3 A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。注意：輸出的電流量不得高過 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5 A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，以免燒毀電路迴路板。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358775" lvl="0" indent="-35877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5. 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將所得的數據組作表及繪製關係變化圖，詳細說明所得的結果。 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358775" lvl="0" indent="-358775" defTabSz="72072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6. 	(a)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請說明如何利用所得的數據估算磁鐵座對導線所提供的</a:t>
            </a: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	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磁場強度，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720725" lvl="1" indent="-35877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(b)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估算出磁場強度。 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720725" lvl="1" indent="-35877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(c)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比較此計算所得的磁場強度，和以高斯計測得的磁場強度有何異同。</a:t>
            </a:r>
            <a:endParaRPr lang="en-US" altLang="zh-TW" sz="2400" dirty="0">
              <a:solidFill>
                <a:prstClr val="black"/>
              </a:solidFill>
              <a:latin typeface="+mn-ea"/>
            </a:endParaRPr>
          </a:p>
          <a:p>
            <a:pPr marL="720725" lvl="1" indent="-358775" defTabSz="263525">
              <a:lnSpc>
                <a:spcPct val="120000"/>
              </a:lnSpc>
            </a:pPr>
            <a:r>
              <a:rPr lang="en-US" altLang="zh-TW" sz="2400" dirty="0">
                <a:solidFill>
                  <a:prstClr val="black"/>
                </a:solidFill>
                <a:latin typeface="+mn-ea"/>
              </a:rPr>
              <a:t>(d)</a:t>
            </a:r>
            <a:r>
              <a:rPr lang="zh-TW" altLang="en-US" sz="2400" dirty="0">
                <a:solidFill>
                  <a:prstClr val="black"/>
                </a:solidFill>
                <a:latin typeface="+mn-ea"/>
              </a:rPr>
              <a:t>若有不同，請說明原因。</a:t>
            </a:r>
          </a:p>
        </p:txBody>
      </p:sp>
    </p:spTree>
    <p:extLst>
      <p:ext uri="{BB962C8B-B14F-4D97-AF65-F5344CB8AC3E}">
        <p14:creationId xmlns:p14="http://schemas.microsoft.com/office/powerpoint/2010/main" val="399295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B1D307-334A-4CDA-A0CB-BEAD7FC1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96" y="1"/>
            <a:ext cx="7409804" cy="1046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3600" dirty="0">
                <a:solidFill>
                  <a:srgbClr val="0000FF"/>
                </a:solidFill>
              </a:rPr>
              <a:t>(1)</a:t>
            </a:r>
            <a:r>
              <a:rPr lang="zh-TW" altLang="en-US" sz="3600" dirty="0">
                <a:solidFill>
                  <a:srgbClr val="0000FF"/>
                </a:solidFill>
              </a:rPr>
              <a:t>流經導線的電流 </a:t>
            </a:r>
            <a:r>
              <a:rPr lang="en-US" altLang="zh-TW" sz="3600" dirty="0">
                <a:solidFill>
                  <a:srgbClr val="0000FF"/>
                </a:solidFill>
              </a:rPr>
              <a:t>I </a:t>
            </a:r>
            <a:r>
              <a:rPr lang="zh-TW" altLang="en-US" sz="3600" dirty="0">
                <a:solidFill>
                  <a:srgbClr val="0000FF"/>
                </a:solidFill>
              </a:rPr>
              <a:t>與導線受力 </a:t>
            </a:r>
            <a:r>
              <a:rPr lang="en-US" altLang="zh-TW" sz="3600" dirty="0">
                <a:solidFill>
                  <a:srgbClr val="0000FF"/>
                </a:solidFill>
              </a:rPr>
              <a:t>F </a:t>
            </a:r>
            <a:r>
              <a:rPr lang="zh-TW" altLang="en-US" sz="3600" dirty="0">
                <a:solidFill>
                  <a:srgbClr val="0000FF"/>
                </a:solidFill>
              </a:rPr>
              <a:t>間的關係</a:t>
            </a:r>
            <a:r>
              <a:rPr lang="en-US" altLang="zh-TW" sz="3600" dirty="0">
                <a:solidFill>
                  <a:srgbClr val="0000FF"/>
                </a:solidFill>
              </a:rPr>
              <a:t>-data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F42E4652-E4D1-4BA4-BB69-5BA5CD6D3F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970576"/>
              </p:ext>
            </p:extLst>
          </p:nvPr>
        </p:nvGraphicFramePr>
        <p:xfrm>
          <a:off x="3368040" y="1357742"/>
          <a:ext cx="5852162" cy="446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2E34162-A7E7-40CC-ACC5-EE3EC8BEE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842307"/>
              </p:ext>
            </p:extLst>
          </p:nvPr>
        </p:nvGraphicFramePr>
        <p:xfrm>
          <a:off x="231084" y="2125112"/>
          <a:ext cx="313695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652">
                  <a:extLst>
                    <a:ext uri="{9D8B030D-6E8A-4147-A177-3AD203B41FA5}">
                      <a16:colId xmlns:a16="http://schemas.microsoft.com/office/drawing/2014/main" val="3733848583"/>
                    </a:ext>
                  </a:extLst>
                </a:gridCol>
                <a:gridCol w="1045652">
                  <a:extLst>
                    <a:ext uri="{9D8B030D-6E8A-4147-A177-3AD203B41FA5}">
                      <a16:colId xmlns:a16="http://schemas.microsoft.com/office/drawing/2014/main" val="3881652920"/>
                    </a:ext>
                  </a:extLst>
                </a:gridCol>
                <a:gridCol w="1045652">
                  <a:extLst>
                    <a:ext uri="{9D8B030D-6E8A-4147-A177-3AD203B41FA5}">
                      <a16:colId xmlns:a16="http://schemas.microsoft.com/office/drawing/2014/main" val="2920724378"/>
                    </a:ext>
                  </a:extLst>
                </a:gridCol>
              </a:tblGrid>
              <a:tr h="5720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輸出電流 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(I)</a:t>
                      </a: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(A)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電錶測得電流 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I</a:t>
                      </a:r>
                      <a:r>
                        <a:rPr lang="en-US" altLang="zh-TW" sz="1600" baseline="-25000" dirty="0">
                          <a:latin typeface="+mn-ea"/>
                          <a:ea typeface="+mn-ea"/>
                        </a:rPr>
                        <a:t>DMM</a:t>
                      </a:r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(A)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+mn-ea"/>
                          <a:ea typeface="+mn-ea"/>
                        </a:rPr>
                        <a:t>電子秤顯示克數 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TW" sz="1600" dirty="0" err="1">
                          <a:latin typeface="+mn-ea"/>
                          <a:ea typeface="+mn-ea"/>
                        </a:rPr>
                        <a:t>gw</a:t>
                      </a:r>
                      <a:r>
                        <a:rPr lang="en-US" altLang="zh-TW" sz="16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612401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69363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52780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6884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4674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0553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2154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4226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788199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464399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F963F7E0-D7F5-4D61-84CE-B8AA6B40C582}"/>
              </a:ext>
            </a:extLst>
          </p:cNvPr>
          <p:cNvSpPr txBox="1"/>
          <p:nvPr/>
        </p:nvSpPr>
        <p:spPr>
          <a:xfrm>
            <a:off x="6081471" y="194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可推出磁場強度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190FC27-BE7A-4685-B9E7-F37110098A3B}"/>
              </a:ext>
            </a:extLst>
          </p:cNvPr>
          <p:cNvSpPr txBox="1"/>
          <p:nvPr/>
        </p:nvSpPr>
        <p:spPr>
          <a:xfrm>
            <a:off x="231084" y="1051259"/>
            <a:ext cx="3568606" cy="938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固定磁場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磁鐵個數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____), </a:t>
            </a:r>
          </a:p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電路迴路板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L=_____cm</a:t>
            </a:r>
            <a:endParaRPr lang="zh-TW" altLang="en-US" sz="24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377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E98F09-C97F-4092-97A5-0A8B220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-6144"/>
            <a:ext cx="5224368" cy="123031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rgbClr val="0000FF"/>
                </a:solidFill>
              </a:rPr>
              <a:t>實驗</a:t>
            </a:r>
            <a:r>
              <a:rPr lang="en-US" altLang="zh-TW" sz="2800" dirty="0">
                <a:solidFill>
                  <a:srgbClr val="0000FF"/>
                </a:solidFill>
              </a:rPr>
              <a:t>2 </a:t>
            </a:r>
            <a:r>
              <a:rPr lang="zh-TW" altLang="en-US" dirty="0">
                <a:solidFill>
                  <a:srgbClr val="0000FF"/>
                </a:solidFill>
              </a:rPr>
              <a:t>在磁場中的導線長度 </a:t>
            </a:r>
            <a:r>
              <a:rPr lang="en-US" altLang="zh-TW" dirty="0">
                <a:solidFill>
                  <a:srgbClr val="0000FF"/>
                </a:solidFill>
              </a:rPr>
              <a:t>L </a:t>
            </a:r>
            <a:r>
              <a:rPr lang="zh-TW" altLang="en-US" dirty="0">
                <a:solidFill>
                  <a:srgbClr val="0000FF"/>
                </a:solidFill>
              </a:rPr>
              <a:t>與其受力 </a:t>
            </a:r>
            <a:r>
              <a:rPr lang="en-US" altLang="zh-TW" dirty="0">
                <a:solidFill>
                  <a:srgbClr val="0000FF"/>
                </a:solidFill>
              </a:rPr>
              <a:t>F </a:t>
            </a:r>
            <a:r>
              <a:rPr lang="zh-TW" altLang="en-US" dirty="0">
                <a:solidFill>
                  <a:srgbClr val="0000FF"/>
                </a:solidFill>
              </a:rPr>
              <a:t>的關係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3ED5999-49AF-43C0-AE10-33868B26770A}"/>
              </a:ext>
            </a:extLst>
          </p:cNvPr>
          <p:cNvSpPr/>
          <p:nvPr/>
        </p:nvSpPr>
        <p:spPr>
          <a:xfrm>
            <a:off x="645824" y="1262276"/>
            <a:ext cx="7920000" cy="448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選擇一電流迴路板，測量迴路板下方導線的長度 </a:t>
            </a:r>
            <a:r>
              <a:rPr lang="en-US" altLang="zh-TW" sz="2400" dirty="0">
                <a:latin typeface="+mn-ea"/>
              </a:rPr>
              <a:t>L</a:t>
            </a:r>
            <a:r>
              <a:rPr lang="zh-TW" altLang="en-US" sz="2400" dirty="0">
                <a:latin typeface="+mn-ea"/>
              </a:rPr>
              <a:t>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設定電源供應器的輸出電流 </a:t>
            </a:r>
            <a:r>
              <a:rPr lang="en-US" altLang="zh-TW" sz="2400" dirty="0">
                <a:latin typeface="+mn-ea"/>
              </a:rPr>
              <a:t>I </a:t>
            </a:r>
            <a:r>
              <a:rPr lang="zh-TW" altLang="en-US" sz="2400" dirty="0">
                <a:latin typeface="+mn-ea"/>
              </a:rPr>
              <a:t>約為 </a:t>
            </a:r>
            <a:r>
              <a:rPr lang="en-US" altLang="zh-TW" sz="2400" dirty="0">
                <a:latin typeface="+mn-ea"/>
              </a:rPr>
              <a:t>2A</a:t>
            </a:r>
            <a:r>
              <a:rPr lang="zh-TW" altLang="en-US" sz="2400" dirty="0">
                <a:latin typeface="+mn-ea"/>
              </a:rPr>
              <a:t>，記錄此時電子秤的讀數。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改用其他電流迴路板</a:t>
            </a:r>
            <a:r>
              <a:rPr lang="en-US" altLang="zh-TW" sz="2400" dirty="0">
                <a:latin typeface="+mn-ea"/>
              </a:rPr>
              <a:t>(</a:t>
            </a:r>
            <a:r>
              <a:rPr lang="zh-TW" altLang="en-US" sz="2400" dirty="0">
                <a:latin typeface="+mn-ea"/>
              </a:rPr>
              <a:t>共 </a:t>
            </a:r>
            <a:r>
              <a:rPr lang="en-US" altLang="zh-TW" sz="2400" dirty="0">
                <a:latin typeface="+mn-ea"/>
              </a:rPr>
              <a:t>9 </a:t>
            </a:r>
            <a:r>
              <a:rPr lang="zh-TW" altLang="en-US" sz="2400" dirty="0">
                <a:latin typeface="+mn-ea"/>
              </a:rPr>
              <a:t>片</a:t>
            </a:r>
            <a:r>
              <a:rPr lang="en-US" altLang="zh-TW" sz="2400" dirty="0">
                <a:latin typeface="+mn-ea"/>
              </a:rPr>
              <a:t>)</a:t>
            </a:r>
            <a:r>
              <a:rPr lang="zh-TW" altLang="en-US" sz="2400" dirty="0">
                <a:latin typeface="+mn-ea"/>
              </a:rPr>
              <a:t>，重複實驗步驟 </a:t>
            </a:r>
            <a:r>
              <a:rPr lang="en-US" altLang="zh-TW" sz="2400" dirty="0">
                <a:latin typeface="+mn-ea"/>
              </a:rPr>
              <a:t>1 </a:t>
            </a:r>
            <a:r>
              <a:rPr lang="zh-TW" altLang="en-US" sz="2400" dirty="0">
                <a:latin typeface="+mn-ea"/>
              </a:rPr>
              <a:t>和 </a:t>
            </a:r>
            <a:r>
              <a:rPr lang="en-US" altLang="zh-TW" sz="2400" dirty="0">
                <a:latin typeface="+mn-ea"/>
              </a:rPr>
              <a:t>2</a:t>
            </a:r>
            <a:r>
              <a:rPr lang="zh-TW" altLang="en-US" sz="2400" dirty="0">
                <a:latin typeface="+mn-ea"/>
              </a:rPr>
              <a:t>。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將 </a:t>
            </a:r>
            <a:r>
              <a:rPr lang="en-US" altLang="zh-TW" sz="2400" dirty="0">
                <a:latin typeface="+mn-ea"/>
              </a:rPr>
              <a:t>9 </a:t>
            </a:r>
            <a:r>
              <a:rPr lang="zh-TW" altLang="en-US" sz="2400" dirty="0">
                <a:latin typeface="+mn-ea"/>
              </a:rPr>
              <a:t>片電流迴路板所得的九組實驗測量所得的數據作表及作圖。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解釋實驗結果並說明所得之關係圖的物理意義。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  <a:tabLst>
                <a:tab pos="720725" algn="l"/>
              </a:tabLst>
            </a:pPr>
            <a:r>
              <a:rPr lang="zh-TW" altLang="en-US" sz="2400" dirty="0">
                <a:latin typeface="+mn-ea"/>
              </a:rPr>
              <a:t> </a:t>
            </a:r>
            <a:r>
              <a:rPr lang="en-US" altLang="zh-TW" sz="2400" dirty="0">
                <a:latin typeface="+mn-ea"/>
              </a:rPr>
              <a:t>(a)</a:t>
            </a:r>
            <a:r>
              <a:rPr lang="zh-TW" altLang="en-US" sz="2400" dirty="0">
                <a:latin typeface="+mn-ea"/>
              </a:rPr>
              <a:t>說明如何利用所得數據估算磁鐵座對導線所提供的</a:t>
            </a:r>
            <a:r>
              <a:rPr lang="en-US" altLang="zh-TW" sz="2400" dirty="0">
                <a:latin typeface="+mn-ea"/>
              </a:rPr>
              <a:t>	</a:t>
            </a:r>
            <a:r>
              <a:rPr lang="zh-TW" altLang="en-US" sz="2400" dirty="0">
                <a:latin typeface="+mn-ea"/>
              </a:rPr>
              <a:t>磁場強度，</a:t>
            </a:r>
            <a:endParaRPr lang="en-US" altLang="zh-TW" sz="2400" dirty="0">
              <a:latin typeface="+mn-ea"/>
            </a:endParaRPr>
          </a:p>
          <a:p>
            <a:pPr defTabSz="444500">
              <a:lnSpc>
                <a:spcPct val="120000"/>
              </a:lnSpc>
            </a:pPr>
            <a:r>
              <a:rPr lang="en-US" altLang="zh-TW" sz="2400" dirty="0">
                <a:latin typeface="+mn-ea"/>
              </a:rPr>
              <a:t>	(b)</a:t>
            </a:r>
            <a:r>
              <a:rPr lang="zh-TW" altLang="en-US" sz="2400" dirty="0">
                <a:latin typeface="+mn-ea"/>
              </a:rPr>
              <a:t>並估算出磁場強度。 </a:t>
            </a:r>
          </a:p>
        </p:txBody>
      </p:sp>
    </p:spTree>
    <p:extLst>
      <p:ext uri="{BB962C8B-B14F-4D97-AF65-F5344CB8AC3E}">
        <p14:creationId xmlns:p14="http://schemas.microsoft.com/office/powerpoint/2010/main" val="4072082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AE83E9-76CE-4C81-A5E9-C0242DE7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55" y="0"/>
            <a:ext cx="7721731" cy="11490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3600" dirty="0">
                <a:solidFill>
                  <a:srgbClr val="0000FF"/>
                </a:solidFill>
              </a:rPr>
              <a:t>(2)</a:t>
            </a:r>
            <a:r>
              <a:rPr lang="zh-TW" altLang="en-US" sz="3600" dirty="0">
                <a:solidFill>
                  <a:srgbClr val="0000FF"/>
                </a:solidFill>
              </a:rPr>
              <a:t>在磁場中的導線長度 </a:t>
            </a:r>
            <a:r>
              <a:rPr lang="en-US" altLang="zh-TW" sz="3600" dirty="0">
                <a:solidFill>
                  <a:srgbClr val="0000FF"/>
                </a:solidFill>
              </a:rPr>
              <a:t>L </a:t>
            </a:r>
            <a:r>
              <a:rPr lang="zh-TW" altLang="en-US" sz="3600" dirty="0">
                <a:solidFill>
                  <a:srgbClr val="0000FF"/>
                </a:solidFill>
              </a:rPr>
              <a:t>與其受力 </a:t>
            </a:r>
            <a:r>
              <a:rPr lang="en-US" altLang="zh-TW" sz="3600" dirty="0">
                <a:solidFill>
                  <a:srgbClr val="0000FF"/>
                </a:solidFill>
              </a:rPr>
              <a:t>F </a:t>
            </a:r>
            <a:r>
              <a:rPr lang="zh-TW" altLang="en-US" sz="3600" dirty="0">
                <a:solidFill>
                  <a:srgbClr val="0000FF"/>
                </a:solidFill>
              </a:rPr>
              <a:t>的關係</a:t>
            </a:r>
            <a:r>
              <a:rPr lang="en-US" altLang="zh-TW" sz="3600" dirty="0">
                <a:solidFill>
                  <a:srgbClr val="0000FF"/>
                </a:solidFill>
              </a:rPr>
              <a:t>-data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1C12FAD-5F14-4585-A0A2-078C8F526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82840"/>
              </p:ext>
            </p:extLst>
          </p:nvPr>
        </p:nvGraphicFramePr>
        <p:xfrm>
          <a:off x="246324" y="2163805"/>
          <a:ext cx="4264716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008">
                  <a:extLst>
                    <a:ext uri="{9D8B030D-6E8A-4147-A177-3AD203B41FA5}">
                      <a16:colId xmlns:a16="http://schemas.microsoft.com/office/drawing/2014/main" val="652087245"/>
                    </a:ext>
                  </a:extLst>
                </a:gridCol>
                <a:gridCol w="1824251">
                  <a:extLst>
                    <a:ext uri="{9D8B030D-6E8A-4147-A177-3AD203B41FA5}">
                      <a16:colId xmlns:a16="http://schemas.microsoft.com/office/drawing/2014/main" val="3733848583"/>
                    </a:ext>
                  </a:extLst>
                </a:gridCol>
                <a:gridCol w="1478457">
                  <a:extLst>
                    <a:ext uri="{9D8B030D-6E8A-4147-A177-3AD203B41FA5}">
                      <a16:colId xmlns:a16="http://schemas.microsoft.com/office/drawing/2014/main" val="2920724378"/>
                    </a:ext>
                  </a:extLst>
                </a:gridCol>
              </a:tblGrid>
              <a:tr h="5720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迴路版編號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迴路版長度 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L</a:t>
                      </a: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(cm)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電子秤顯示克數 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TW" sz="2000" dirty="0" err="1">
                          <a:latin typeface="+mn-ea"/>
                          <a:ea typeface="+mn-ea"/>
                        </a:rPr>
                        <a:t>gw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612401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69363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52780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6884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4674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05532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2154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4226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788199"/>
                  </a:ext>
                </a:extLst>
              </a:tr>
              <a:tr h="331189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464399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9F1360C1-3BD3-4B9E-8E24-53BE8288439C}"/>
              </a:ext>
            </a:extLst>
          </p:cNvPr>
          <p:cNvSpPr txBox="1"/>
          <p:nvPr/>
        </p:nvSpPr>
        <p:spPr>
          <a:xfrm>
            <a:off x="307284" y="1149013"/>
            <a:ext cx="3568606" cy="938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固定磁場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磁鐵個數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____), </a:t>
            </a:r>
          </a:p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電流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I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=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2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A</a:t>
            </a:r>
            <a:endParaRPr lang="zh-TW" altLang="en-US" sz="24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3297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4FB39A-6D5D-471B-8530-7EA1E166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70" y="0"/>
            <a:ext cx="7518660" cy="12345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solidFill>
                  <a:srgbClr val="0000FF"/>
                </a:solidFill>
              </a:rPr>
              <a:t>實驗</a:t>
            </a:r>
            <a:r>
              <a:rPr lang="en-US" altLang="zh-TW" sz="3600" dirty="0">
                <a:solidFill>
                  <a:srgbClr val="0000FF"/>
                </a:solidFill>
              </a:rPr>
              <a:t>3 </a:t>
            </a:r>
            <a:r>
              <a:rPr lang="zh-TW" altLang="en-US" sz="3600" dirty="0">
                <a:solidFill>
                  <a:srgbClr val="0000FF"/>
                </a:solidFill>
              </a:rPr>
              <a:t>導線受力 </a:t>
            </a:r>
            <a:r>
              <a:rPr lang="en-US" altLang="zh-TW" sz="3600" dirty="0">
                <a:solidFill>
                  <a:srgbClr val="0000FF"/>
                </a:solidFill>
              </a:rPr>
              <a:t>F </a:t>
            </a:r>
            <a:r>
              <a:rPr lang="zh-TW" altLang="en-US" sz="3600" dirty="0">
                <a:solidFill>
                  <a:srgbClr val="0000FF"/>
                </a:solidFill>
              </a:rPr>
              <a:t>與外加磁場強度 </a:t>
            </a:r>
            <a:r>
              <a:rPr lang="en-US" altLang="zh-TW" sz="3600" dirty="0">
                <a:solidFill>
                  <a:srgbClr val="0000FF"/>
                </a:solidFill>
              </a:rPr>
              <a:t>B </a:t>
            </a:r>
            <a:r>
              <a:rPr lang="zh-TW" altLang="en-US" sz="3600" dirty="0">
                <a:solidFill>
                  <a:srgbClr val="0000FF"/>
                </a:solidFill>
              </a:rPr>
              <a:t>的關係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E6CB7A-B69D-4BEF-9632-CFAB4F0B1053}"/>
              </a:ext>
            </a:extLst>
          </p:cNvPr>
          <p:cNvSpPr/>
          <p:nvPr/>
        </p:nvSpPr>
        <p:spPr>
          <a:xfrm>
            <a:off x="637400" y="1402812"/>
            <a:ext cx="8049400" cy="315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選擇一電流迴路板，測量電流迴路板下方導線長度 </a:t>
            </a:r>
            <a:r>
              <a:rPr lang="en-US" altLang="zh-TW" sz="2400" dirty="0">
                <a:latin typeface="+mn-ea"/>
              </a:rPr>
              <a:t>L</a:t>
            </a:r>
            <a:r>
              <a:rPr lang="zh-TW" altLang="en-US" sz="2400" dirty="0">
                <a:latin typeface="+mn-ea"/>
              </a:rPr>
              <a:t>。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以高斯計量取磁鐵座中間之磁場強度 </a:t>
            </a:r>
            <a:r>
              <a:rPr lang="en-US" altLang="zh-TW" sz="2400" dirty="0">
                <a:latin typeface="+mn-ea"/>
              </a:rPr>
              <a:t>B</a:t>
            </a:r>
            <a:r>
              <a:rPr lang="zh-TW" altLang="en-US" sz="2400" dirty="0">
                <a:latin typeface="+mn-ea"/>
              </a:rPr>
              <a:t>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設定電源供應器的電流 </a:t>
            </a:r>
            <a:r>
              <a:rPr lang="en-US" altLang="zh-TW" sz="2400" dirty="0">
                <a:latin typeface="+mn-ea"/>
              </a:rPr>
              <a:t>I </a:t>
            </a:r>
            <a:r>
              <a:rPr lang="zh-TW" altLang="en-US" sz="2400" dirty="0">
                <a:latin typeface="+mn-ea"/>
              </a:rPr>
              <a:t>為 </a:t>
            </a:r>
            <a:r>
              <a:rPr lang="en-US" altLang="zh-TW" sz="2400" dirty="0">
                <a:latin typeface="+mn-ea"/>
              </a:rPr>
              <a:t>2A</a:t>
            </a:r>
            <a:r>
              <a:rPr lang="zh-TW" altLang="en-US" sz="2400" dirty="0">
                <a:latin typeface="+mn-ea"/>
              </a:rPr>
              <a:t>，記錄此時電子秤的讀數。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經由調整磁鐵座上所使用的 </a:t>
            </a:r>
            <a:r>
              <a:rPr lang="en-US" altLang="zh-TW" sz="2400" dirty="0">
                <a:latin typeface="+mn-ea"/>
              </a:rPr>
              <a:t>U</a:t>
            </a:r>
            <a:r>
              <a:rPr lang="zh-TW" altLang="en-US" sz="2400" dirty="0">
                <a:latin typeface="+mn-ea"/>
              </a:rPr>
              <a:t> 型小磁鐵的數目，改變磁場大小，重複步驟 </a:t>
            </a:r>
            <a:r>
              <a:rPr lang="en-US" altLang="zh-TW" sz="2400" dirty="0">
                <a:latin typeface="+mn-ea"/>
              </a:rPr>
              <a:t>2</a:t>
            </a:r>
            <a:r>
              <a:rPr lang="zh-TW" altLang="en-US" sz="2400" dirty="0">
                <a:latin typeface="+mn-ea"/>
              </a:rPr>
              <a:t>、</a:t>
            </a:r>
            <a:r>
              <a:rPr lang="en-US" altLang="zh-TW" sz="2400" dirty="0">
                <a:latin typeface="+mn-ea"/>
              </a:rPr>
              <a:t>3</a:t>
            </a:r>
            <a:r>
              <a:rPr lang="zh-TW" altLang="en-US" sz="2400" dirty="0">
                <a:latin typeface="+mn-ea"/>
              </a:rPr>
              <a:t>，至少 </a:t>
            </a:r>
            <a:r>
              <a:rPr lang="en-US" altLang="zh-TW" sz="2400" dirty="0">
                <a:latin typeface="+mn-ea"/>
              </a:rPr>
              <a:t>5 </a:t>
            </a:r>
            <a:r>
              <a:rPr lang="zh-TW" altLang="en-US" sz="2400" dirty="0">
                <a:latin typeface="+mn-ea"/>
              </a:rPr>
              <a:t>組不同磁場大小。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將所得的 </a:t>
            </a:r>
            <a:r>
              <a:rPr lang="en-US" altLang="zh-TW" sz="2400" dirty="0">
                <a:latin typeface="+mn-ea"/>
              </a:rPr>
              <a:t>5 </a:t>
            </a:r>
            <a:r>
              <a:rPr lang="zh-TW" altLang="en-US" sz="2400" dirty="0">
                <a:latin typeface="+mn-ea"/>
              </a:rPr>
              <a:t>組實驗測量所得的數據作表及作圖。 </a:t>
            </a:r>
            <a:endParaRPr lang="en-US" altLang="zh-TW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zh-TW" altLang="en-US" sz="2400" dirty="0">
                <a:latin typeface="+mn-ea"/>
              </a:rPr>
              <a:t>解釋實驗結果並說明所得之關係圖的物理意義。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8412BDB-D57A-4FFD-B264-A54ED048A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64" y="4725695"/>
            <a:ext cx="3645918" cy="186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7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6E9679-0CBF-4BC5-9A8B-99AAA95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實驗目的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AECDFB-12D1-4C17-A703-ACFCEADAFE9F}"/>
              </a:ext>
            </a:extLst>
          </p:cNvPr>
          <p:cNvSpPr/>
          <p:nvPr/>
        </p:nvSpPr>
        <p:spPr>
          <a:xfrm>
            <a:off x="734724" y="915997"/>
            <a:ext cx="7920000" cy="529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觀察勞倫茲作用力</a:t>
            </a:r>
            <a:r>
              <a:rPr lang="en-US" altLang="zh-TW" sz="2800" dirty="0">
                <a:latin typeface="+mn-ea"/>
              </a:rPr>
              <a:t>(Lorentz force) </a:t>
            </a:r>
          </a:p>
          <a:p>
            <a:pPr marL="457200" indent="-457200">
              <a:lnSpc>
                <a:spcPct val="120000"/>
              </a:lnSpc>
              <a:buAutoNum type="arabicParenBoth"/>
            </a:pPr>
            <a:r>
              <a:rPr lang="zh-TW" altLang="en-US" sz="2800" dirty="0">
                <a:latin typeface="+mn-ea"/>
              </a:rPr>
              <a:t>利用電子天平</a:t>
            </a:r>
            <a:r>
              <a:rPr lang="en-US" altLang="zh-TW" sz="2800" dirty="0">
                <a:latin typeface="+mn-ea"/>
              </a:rPr>
              <a:t>(</a:t>
            </a:r>
            <a:r>
              <a:rPr lang="zh-TW" altLang="en-US" sz="2800" dirty="0">
                <a:latin typeface="+mn-ea"/>
              </a:rPr>
              <a:t>電子秤</a:t>
            </a:r>
            <a:r>
              <a:rPr lang="en-US" altLang="zh-TW" sz="2800" dirty="0">
                <a:latin typeface="+mn-ea"/>
              </a:rPr>
              <a:t>)</a:t>
            </a:r>
            <a:r>
              <a:rPr lang="zh-TW" altLang="en-US" sz="2800" dirty="0">
                <a:latin typeface="+mn-ea"/>
              </a:rPr>
              <a:t>測量流經導線之電流與外在磁場間的關係。 </a:t>
            </a:r>
            <a:endParaRPr lang="en-US" altLang="zh-TW" sz="28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arenBoth"/>
            </a:pPr>
            <a:r>
              <a:rPr lang="zh-TW" altLang="en-US" sz="2800" dirty="0">
                <a:latin typeface="+mn-ea"/>
              </a:rPr>
              <a:t>並探討影響勞倫茲力大小和方向的因素，如載流導線所載電流的大小、載流導線在磁場中的長度、磁場強度的影響等等。 </a:t>
            </a:r>
            <a:endParaRPr lang="en-US" altLang="zh-TW" sz="28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arenBoth"/>
            </a:pPr>
            <a:r>
              <a:rPr lang="zh-TW" altLang="en-US" sz="2800" dirty="0">
                <a:latin typeface="+mn-ea"/>
              </a:rPr>
              <a:t>藉由測量此作用力的關係，了解磁場的測量單位。 </a:t>
            </a:r>
            <a:endParaRPr lang="en-US" altLang="zh-TW" sz="2800" dirty="0">
              <a:latin typeface="+mn-ea"/>
            </a:endParaRPr>
          </a:p>
          <a:p>
            <a:pPr marL="457200" indent="-457200">
              <a:lnSpc>
                <a:spcPct val="120000"/>
              </a:lnSpc>
              <a:buAutoNum type="arabicParenBoth"/>
            </a:pPr>
            <a:r>
              <a:rPr lang="zh-TW" altLang="en-US" sz="2800" dirty="0">
                <a:latin typeface="+mn-ea"/>
              </a:rPr>
              <a:t>探究如何利用所得的勞倫茲作用力與磁場的變化關係，度量未知的磁場強度。</a:t>
            </a:r>
          </a:p>
        </p:txBody>
      </p:sp>
    </p:spTree>
    <p:extLst>
      <p:ext uri="{BB962C8B-B14F-4D97-AF65-F5344CB8AC3E}">
        <p14:creationId xmlns:p14="http://schemas.microsoft.com/office/powerpoint/2010/main" val="1589021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55101-799A-4754-9EF8-1BB8ADEC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540" y="108157"/>
            <a:ext cx="5224368" cy="8078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rgbClr val="0000FF"/>
                </a:solidFill>
              </a:rPr>
              <a:t>高斯計</a:t>
            </a:r>
            <a:br>
              <a:rPr lang="en-US" altLang="zh-TW" sz="4000" dirty="0">
                <a:solidFill>
                  <a:srgbClr val="0000FF"/>
                </a:solidFill>
              </a:rPr>
            </a:br>
            <a:r>
              <a:rPr lang="en-US" altLang="zh-TW" sz="2800" dirty="0">
                <a:solidFill>
                  <a:srgbClr val="0000FF"/>
                </a:solidFill>
              </a:rPr>
              <a:t>MI Model: 907A </a:t>
            </a:r>
            <a:r>
              <a:rPr lang="en-US" altLang="zh-TW" sz="2800" b="0" dirty="0">
                <a:solidFill>
                  <a:srgbClr val="0000FF"/>
                </a:solidFill>
              </a:rPr>
              <a:t>Gaussmeter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C84BEE-317A-4506-A523-CB6673AE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65" y="4728342"/>
            <a:ext cx="3645918" cy="18601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AF4DCB1-A0C8-4D7D-92E1-E834827E6E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905" y="5470277"/>
            <a:ext cx="3144982" cy="1279566"/>
          </a:xfrm>
          <a:prstGeom prst="round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24A257-EF64-4166-9C31-4983EC00C1E3}"/>
              </a:ext>
            </a:extLst>
          </p:cNvPr>
          <p:cNvSpPr txBox="1"/>
          <p:nvPr/>
        </p:nvSpPr>
        <p:spPr>
          <a:xfrm>
            <a:off x="612000" y="1259398"/>
            <a:ext cx="7920000" cy="138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測試</a:t>
            </a:r>
            <a:r>
              <a:rPr lang="en-US" altLang="zh-TW" sz="2400" b="1" dirty="0">
                <a:latin typeface="+mn-ea"/>
              </a:rPr>
              <a:t>:</a:t>
            </a:r>
            <a:r>
              <a:rPr lang="zh-TW" altLang="en-US" sz="2400" b="1" dirty="0">
                <a:latin typeface="+mn-ea"/>
              </a:rPr>
              <a:t> </a:t>
            </a:r>
            <a:r>
              <a:rPr lang="zh-TW" altLang="en-US" sz="2400" dirty="0">
                <a:latin typeface="+mn-ea"/>
              </a:rPr>
              <a:t>選取適當量測範圍 </a:t>
            </a:r>
            <a:r>
              <a:rPr lang="en-US" altLang="zh-TW" sz="2400" dirty="0">
                <a:latin typeface="+mn-ea"/>
              </a:rPr>
              <a:t>(</a:t>
            </a:r>
            <a:r>
              <a:rPr lang="en-US" altLang="zh-TW" sz="2400" dirty="0" err="1">
                <a:latin typeface="+mn-ea"/>
              </a:rPr>
              <a:t>mT</a:t>
            </a:r>
            <a:r>
              <a:rPr lang="en-US" altLang="zh-TW" sz="2400" dirty="0">
                <a:latin typeface="+mn-ea"/>
              </a:rPr>
              <a:t>, </a:t>
            </a:r>
            <a:r>
              <a:rPr lang="en-US" altLang="zh-TW" sz="2400" dirty="0" err="1">
                <a:latin typeface="+mn-ea"/>
              </a:rPr>
              <a:t>militesla</a:t>
            </a:r>
            <a:r>
              <a:rPr lang="en-US" altLang="zh-TW" sz="2400" dirty="0">
                <a:latin typeface="+mn-ea"/>
              </a:rPr>
              <a:t>)</a:t>
            </a:r>
            <a:r>
              <a:rPr lang="zh-TW" altLang="en-US" sz="2400" dirty="0">
                <a:latin typeface="+mn-ea"/>
              </a:rPr>
              <a:t>，將高斯計探針小心平行置於磁鐵座兩極之間，測出兩極之間磁場值，測量完</a:t>
            </a:r>
            <a:r>
              <a:rPr lang="zh-TW" altLang="en-US" sz="2400" b="1" dirty="0">
                <a:latin typeface="+mn-ea"/>
              </a:rPr>
              <a:t>記得將探針保護套套上探針</a:t>
            </a:r>
            <a:r>
              <a:rPr lang="zh-TW" altLang="en-US" sz="2400" dirty="0">
                <a:latin typeface="+mn-ea"/>
              </a:rPr>
              <a:t>，避免探針損壞。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983C8B-BC5A-4465-B4D0-FD9A1CBDD640}"/>
              </a:ext>
            </a:extLst>
          </p:cNvPr>
          <p:cNvSpPr txBox="1"/>
          <p:nvPr/>
        </p:nvSpPr>
        <p:spPr>
          <a:xfrm>
            <a:off x="1309817" y="5848885"/>
            <a:ext cx="27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 T(Tesla)=10,000 G(Gauss)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CA924F-1611-4FBA-8D2E-3FC0EB887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905" y="3090034"/>
            <a:ext cx="2724144" cy="2213367"/>
          </a:xfrm>
          <a:prstGeom prst="rect">
            <a:avLst/>
          </a:prstGeom>
        </p:spPr>
      </p:pic>
      <p:pic>
        <p:nvPicPr>
          <p:cNvPr id="1026" name="Picture 2" descr="https://maginst.com/wp-content/uploads/header-logo.png">
            <a:hlinkClick r:id="rId7"/>
            <a:extLst>
              <a:ext uri="{FF2B5EF4-FFF2-40B4-BE49-F238E27FC236}">
                <a16:creationId xmlns:a16="http://schemas.microsoft.com/office/drawing/2014/main" id="{C10FE51C-00CD-4238-9C69-606B264B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08" y="577902"/>
            <a:ext cx="1567764" cy="3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C22FB35-2408-4529-A7DF-B85E7E77FFAA}"/>
              </a:ext>
            </a:extLst>
          </p:cNvPr>
          <p:cNvSpPr/>
          <p:nvPr/>
        </p:nvSpPr>
        <p:spPr>
          <a:xfrm>
            <a:off x="754094" y="2819559"/>
            <a:ext cx="4572000" cy="17304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“Units” 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單位</a:t>
            </a:r>
            <a:r>
              <a:rPr lang="en-US" altLang="zh-TW" dirty="0">
                <a:solidFill>
                  <a:srgbClr val="333333"/>
                </a:solidFill>
                <a:latin typeface="Roboto"/>
              </a:rPr>
              <a:t>:  Tesla, Amps/m, Gauss and 			Oersted.</a:t>
            </a:r>
          </a:p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“Capture” : 	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儲存，回覆，鎖定數值</a:t>
            </a:r>
            <a:endParaRPr lang="en-US" altLang="zh-TW" dirty="0">
              <a:solidFill>
                <a:srgbClr val="333333"/>
              </a:solidFill>
              <a:latin typeface="Roboto"/>
            </a:endParaRPr>
          </a:p>
          <a:p>
            <a:pPr marL="715963" indent="-715963" defTabSz="717550">
              <a:lnSpc>
                <a:spcPct val="120000"/>
              </a:lnSpc>
              <a:tabLst>
                <a:tab pos="803275" algn="l"/>
              </a:tabLst>
            </a:pPr>
            <a:r>
              <a:rPr lang="en-US" altLang="zh-TW" dirty="0">
                <a:solidFill>
                  <a:srgbClr val="333333"/>
                </a:solidFill>
                <a:latin typeface="Roboto"/>
              </a:rPr>
              <a:t>“Utilities” :</a:t>
            </a:r>
            <a:r>
              <a:rPr lang="zh-TW" alt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altLang="zh-TW" dirty="0">
                <a:solidFill>
                  <a:srgbClr val="333333"/>
                </a:solidFill>
                <a:latin typeface="Roboto"/>
              </a:rPr>
              <a:t>	</a:t>
            </a:r>
            <a:r>
              <a:rPr lang="zh-TW" altLang="en-US" dirty="0"/>
              <a:t>歸零、自校準過程、自動斷</a:t>
            </a:r>
            <a:r>
              <a:rPr lang="en-US" altLang="zh-TW" dirty="0"/>
              <a:t>			</a:t>
            </a:r>
            <a:r>
              <a:rPr lang="zh-TW" altLang="en-US" dirty="0"/>
              <a:t>電定時控制，語言選項</a:t>
            </a:r>
          </a:p>
        </p:txBody>
      </p:sp>
    </p:spTree>
    <p:extLst>
      <p:ext uri="{BB962C8B-B14F-4D97-AF65-F5344CB8AC3E}">
        <p14:creationId xmlns:p14="http://schemas.microsoft.com/office/powerpoint/2010/main" val="147488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2E5639-9247-4D99-BF76-90226DF4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682" y="108157"/>
            <a:ext cx="6919947" cy="10081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3600" dirty="0">
                <a:solidFill>
                  <a:srgbClr val="0000FF"/>
                </a:solidFill>
              </a:rPr>
              <a:t>(3)</a:t>
            </a:r>
            <a:r>
              <a:rPr lang="zh-TW" altLang="en-US" sz="3600" dirty="0">
                <a:solidFill>
                  <a:srgbClr val="0000FF"/>
                </a:solidFill>
              </a:rPr>
              <a:t>導線受力 </a:t>
            </a:r>
            <a:r>
              <a:rPr lang="en-US" altLang="zh-TW" sz="3600" dirty="0">
                <a:solidFill>
                  <a:srgbClr val="0000FF"/>
                </a:solidFill>
              </a:rPr>
              <a:t>F </a:t>
            </a:r>
            <a:r>
              <a:rPr lang="zh-TW" altLang="en-US" sz="3600" dirty="0">
                <a:solidFill>
                  <a:srgbClr val="0000FF"/>
                </a:solidFill>
              </a:rPr>
              <a:t>與外加磁場強度 </a:t>
            </a:r>
            <a:r>
              <a:rPr lang="en-US" altLang="zh-TW" sz="3600" dirty="0">
                <a:solidFill>
                  <a:srgbClr val="0000FF"/>
                </a:solidFill>
              </a:rPr>
              <a:t>B </a:t>
            </a:r>
            <a:r>
              <a:rPr lang="zh-TW" altLang="en-US" sz="3600" dirty="0">
                <a:solidFill>
                  <a:srgbClr val="0000FF"/>
                </a:solidFill>
              </a:rPr>
              <a:t>的關係</a:t>
            </a:r>
            <a:r>
              <a:rPr lang="en-US" altLang="zh-TW" sz="3600" dirty="0">
                <a:solidFill>
                  <a:srgbClr val="0000FF"/>
                </a:solidFill>
              </a:rPr>
              <a:t>-data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C1A7839-40F2-4581-8887-C39D9903C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29893"/>
              </p:ext>
            </p:extLst>
          </p:nvPr>
        </p:nvGraphicFramePr>
        <p:xfrm>
          <a:off x="243784" y="2163804"/>
          <a:ext cx="4013255" cy="397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465">
                  <a:extLst>
                    <a:ext uri="{9D8B030D-6E8A-4147-A177-3AD203B41FA5}">
                      <a16:colId xmlns:a16="http://schemas.microsoft.com/office/drawing/2014/main" val="652087245"/>
                    </a:ext>
                  </a:extLst>
                </a:gridCol>
                <a:gridCol w="1291729">
                  <a:extLst>
                    <a:ext uri="{9D8B030D-6E8A-4147-A177-3AD203B41FA5}">
                      <a16:colId xmlns:a16="http://schemas.microsoft.com/office/drawing/2014/main" val="3733848583"/>
                    </a:ext>
                  </a:extLst>
                </a:gridCol>
                <a:gridCol w="1486061">
                  <a:extLst>
                    <a:ext uri="{9D8B030D-6E8A-4147-A177-3AD203B41FA5}">
                      <a16:colId xmlns:a16="http://schemas.microsoft.com/office/drawing/2014/main" val="2920724378"/>
                    </a:ext>
                  </a:extLst>
                </a:gridCol>
              </a:tblGrid>
              <a:tr h="7054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磁鐵個數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磁場強度 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(G)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電子秤顯示克數 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altLang="zh-TW" sz="2000" dirty="0" err="1">
                          <a:latin typeface="+mn-ea"/>
                          <a:ea typeface="+mn-ea"/>
                        </a:rPr>
                        <a:t>gw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612401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693632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52780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6884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46742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05532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2154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94226"/>
                  </a:ext>
                </a:extLst>
              </a:tr>
              <a:tr h="408422"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51435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788199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3DD2BD07-1D27-41EC-8E67-70D075702CC5}"/>
              </a:ext>
            </a:extLst>
          </p:cNvPr>
          <p:cNvSpPr txBox="1"/>
          <p:nvPr/>
        </p:nvSpPr>
        <p:spPr>
          <a:xfrm>
            <a:off x="319986" y="1116355"/>
            <a:ext cx="3116559" cy="938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電路迴路板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L=____cm</a:t>
            </a:r>
            <a:endParaRPr lang="zh-TW" altLang="en-US" sz="2400" b="1" dirty="0">
              <a:solidFill>
                <a:srgbClr val="0000FF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電流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I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= 2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</a:rPr>
              <a:t>A</a:t>
            </a:r>
            <a:endParaRPr lang="zh-TW" altLang="en-US" sz="24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419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81553-BE59-47CF-BDE1-5F409AA0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問題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5FA916-8A9C-4029-86C3-AE3A4C0140B6}"/>
              </a:ext>
            </a:extLst>
          </p:cNvPr>
          <p:cNvSpPr/>
          <p:nvPr/>
        </p:nvSpPr>
        <p:spPr>
          <a:xfrm>
            <a:off x="618023" y="762230"/>
            <a:ext cx="7920000" cy="568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/>
              <a:t>由實驗二之</a:t>
            </a:r>
            <a:r>
              <a:rPr lang="en-US" altLang="zh-TW" sz="2400" dirty="0"/>
              <a:t>(2)</a:t>
            </a:r>
            <a:r>
              <a:rPr lang="zh-TW" altLang="en-US" sz="2400" dirty="0"/>
              <a:t>與</a:t>
            </a:r>
            <a:r>
              <a:rPr lang="en-US" altLang="zh-TW" sz="2400" dirty="0"/>
              <a:t>(3)</a:t>
            </a:r>
            <a:r>
              <a:rPr lang="zh-TW" altLang="en-US" sz="2400" dirty="0"/>
              <a:t>所得之隨導線中流經的電流量 </a:t>
            </a:r>
            <a:r>
              <a:rPr lang="en-US" altLang="zh-TW" sz="2400" dirty="0"/>
              <a:t>I </a:t>
            </a:r>
            <a:r>
              <a:rPr lang="zh-TW" altLang="en-US" sz="2400" dirty="0"/>
              <a:t>和導線長度 </a:t>
            </a:r>
            <a:r>
              <a:rPr lang="en-US" altLang="zh-TW" sz="2400" dirty="0"/>
              <a:t>L </a:t>
            </a:r>
            <a:r>
              <a:rPr lang="zh-TW" altLang="en-US" sz="2400" dirty="0"/>
              <a:t>的變化關係圖，可經由線性迴歸分析，獲得迴歸線的斜率，並藉此斜率值，可估算出磁鐵座對導線所提供的磁場強度。請問與高斯計測得的磁場強度相比較，有何差異？請探討結果不同的原因。</a:t>
            </a:r>
            <a:endParaRPr lang="en-US" altLang="zh-TW" sz="2400" dirty="0"/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</a:rPr>
              <a:t>在做導線受力 </a:t>
            </a:r>
            <a:r>
              <a:rPr lang="en-US" altLang="zh-TW" sz="2400" dirty="0">
                <a:solidFill>
                  <a:prstClr val="black"/>
                </a:solidFill>
              </a:rPr>
              <a:t>F </a:t>
            </a:r>
            <a:r>
              <a:rPr lang="zh-TW" altLang="en-US" sz="2400" dirty="0">
                <a:solidFill>
                  <a:prstClr val="black"/>
                </a:solidFill>
              </a:rPr>
              <a:t>和外加磁場 </a:t>
            </a:r>
            <a:r>
              <a:rPr lang="en-US" altLang="zh-TW" sz="2400" dirty="0">
                <a:solidFill>
                  <a:prstClr val="black"/>
                </a:solidFill>
              </a:rPr>
              <a:t>B </a:t>
            </a:r>
            <a:r>
              <a:rPr lang="zh-TW" altLang="en-US" sz="2400" dirty="0">
                <a:solidFill>
                  <a:prstClr val="black"/>
                </a:solidFill>
              </a:rPr>
              <a:t>的變化關係實驗中： 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marL="720725" lvl="1" indent="-365125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prstClr val="black"/>
                </a:solidFill>
              </a:rPr>
              <a:t>(a)</a:t>
            </a:r>
            <a:r>
              <a:rPr lang="zh-TW" altLang="en-US" sz="2400" dirty="0">
                <a:solidFill>
                  <a:prstClr val="black"/>
                </a:solidFill>
              </a:rPr>
              <a:t>比較導線長度最長與最短的電流迴路板，對本實驗兩者各有何優點與缺點？ 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marL="720725" lvl="1" indent="-365125">
              <a:lnSpc>
                <a:spcPct val="1200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prstClr val="black"/>
                </a:solidFill>
              </a:rPr>
              <a:t>(b)</a:t>
            </a:r>
            <a:r>
              <a:rPr lang="zh-TW" altLang="en-US" sz="2400" dirty="0">
                <a:solidFill>
                  <a:prstClr val="black"/>
                </a:solidFill>
              </a:rPr>
              <a:t>如果電路迴路板無法適當地水平放置於磁鐵中，則對實驗結果會為何影響？ </a:t>
            </a:r>
            <a:endParaRPr lang="en-US" altLang="zh-TW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</a:rPr>
              <a:t>依本實驗所使用的設備器材，請列出可能造成實驗誤差的原因有那些？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98836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415C90C-CA89-4F86-97E8-3F87A1FE0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3" r="16437"/>
          <a:stretch/>
        </p:blipFill>
        <p:spPr>
          <a:xfrm>
            <a:off x="5874863" y="3781606"/>
            <a:ext cx="3007880" cy="24584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976FBE-13A1-4305-86AE-62F1697B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實驗原理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1CF3398-1DB5-4892-9F87-F28247F5046B}"/>
                  </a:ext>
                </a:extLst>
              </p:cNvPr>
              <p:cNvSpPr/>
              <p:nvPr/>
            </p:nvSpPr>
            <p:spPr>
              <a:xfrm>
                <a:off x="601134" y="1533942"/>
                <a:ext cx="7920000" cy="3364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TW" altLang="en-US" sz="2400" dirty="0"/>
                  <a:t>考慮在無電場的作用下</a:t>
                </a:r>
                <a:r>
                  <a:rPr lang="en-US" altLang="zh-TW" sz="2400" dirty="0"/>
                  <a:t>(E = 0)</a:t>
                </a:r>
                <a:r>
                  <a:rPr lang="zh-TW" altLang="en-US" sz="2400" dirty="0"/>
                  <a:t>，運動中的荷電體於磁場中會受一作用力，此力稱為勞侖茲力</a:t>
                </a:r>
                <a:r>
                  <a:rPr lang="en-US" altLang="zh-TW" sz="2400" dirty="0"/>
                  <a:t>(Lorentz force)</a:t>
                </a:r>
                <a:r>
                  <a:rPr lang="zh-TW" altLang="en-US" sz="2400" dirty="0"/>
                  <a:t>。</a:t>
                </a:r>
                <a:endParaRPr lang="en-US" altLang="zh-TW" sz="2400" dirty="0"/>
              </a:p>
              <a:p>
                <a:pPr>
                  <a:lnSpc>
                    <a:spcPct val="120000"/>
                  </a:lnSpc>
                </a:pPr>
                <a:r>
                  <a:rPr lang="zh-TW" altLang="en-US" sz="2400" dirty="0"/>
                  <a:t>實驗證實作用力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2400" dirty="0"/>
                  <a:t>的大小與荷電體所荷的電量</a:t>
                </a:r>
                <a:r>
                  <a:rPr lang="en-US" altLang="zh-TW" sz="2400" dirty="0"/>
                  <a:t>q</a:t>
                </a:r>
                <a:r>
                  <a:rPr lang="zh-TW" altLang="en-US" sz="2400" dirty="0"/>
                  <a:t>、磁場強度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2400" dirty="0"/>
                  <a:t>、運動速度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2400" dirty="0"/>
                  <a:t>在垂直於𝐵方向的速度等物理量均成正比。作用力的方向則恆與電荷的運動速度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2400" dirty="0"/>
                  <a:t>方向和磁場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2400" dirty="0"/>
                  <a:t>的方向互相垂直。</a:t>
                </a:r>
                <a:endParaRPr lang="en-US" altLang="zh-TW" sz="2400" dirty="0"/>
              </a:p>
              <a:p>
                <a:pPr>
                  <a:lnSpc>
                    <a:spcPct val="120000"/>
                  </a:lnSpc>
                </a:pPr>
                <a:r>
                  <a:rPr lang="zh-TW" altLang="en-US" sz="2400" dirty="0"/>
                  <a:t>此作用力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2400" dirty="0"/>
                  <a:t>的關係表示如下：</a:t>
                </a:r>
                <a:r>
                  <a:rPr lang="en-US" altLang="zh-TW" sz="2400" dirty="0"/>
                  <a:t>	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1CF3398-1DB5-4892-9F87-F28247F50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34" y="1533942"/>
                <a:ext cx="7920000" cy="3364254"/>
              </a:xfrm>
              <a:prstGeom prst="rect">
                <a:avLst/>
              </a:prstGeom>
              <a:blipFill>
                <a:blip r:embed="rId3"/>
                <a:stretch>
                  <a:fillRect l="-1232" t="-362" r="-693" b="-30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A158DF1A-364F-4D84-88D7-412516940FB8}"/>
              </a:ext>
            </a:extLst>
          </p:cNvPr>
          <p:cNvSpPr/>
          <p:nvPr/>
        </p:nvSpPr>
        <p:spPr>
          <a:xfrm>
            <a:off x="222354" y="915690"/>
            <a:ext cx="5652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</a:rPr>
              <a:t>運動中的荷電體與磁場間的作用力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40E629-F425-4025-9C0D-21C4EEACB5F3}"/>
              </a:ext>
            </a:extLst>
          </p:cNvPr>
          <p:cNvSpPr/>
          <p:nvPr/>
        </p:nvSpPr>
        <p:spPr>
          <a:xfrm>
            <a:off x="3504473" y="4884424"/>
            <a:ext cx="3464977" cy="1542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b="1" dirty="0">
                <a:latin typeface="+mn-ea"/>
              </a:rPr>
              <a:t>單位</a:t>
            </a:r>
            <a:r>
              <a:rPr lang="en-US" altLang="zh-TW" sz="1600" b="1" dirty="0">
                <a:latin typeface="+mn-ea"/>
              </a:rPr>
              <a:t>SI</a:t>
            </a:r>
            <a:r>
              <a:rPr lang="zh-TW" altLang="en-US" sz="1600" b="1" dirty="0">
                <a:latin typeface="+mn-ea"/>
              </a:rPr>
              <a:t>單位制</a:t>
            </a:r>
            <a:r>
              <a:rPr lang="en-US" altLang="zh-TW" sz="1600" b="1" dirty="0">
                <a:latin typeface="+mn-ea"/>
              </a:rPr>
              <a:t>:</a:t>
            </a:r>
          </a:p>
          <a:p>
            <a:pPr lvl="2">
              <a:lnSpc>
                <a:spcPct val="120000"/>
              </a:lnSpc>
            </a:pPr>
            <a:r>
              <a:rPr lang="zh-TW" altLang="en-US" sz="1600" b="1" dirty="0">
                <a:latin typeface="+mn-ea"/>
              </a:rPr>
              <a:t>作用力 𝐹 </a:t>
            </a:r>
            <a:r>
              <a:rPr lang="en-US" altLang="zh-TW" sz="1600" b="1" dirty="0">
                <a:latin typeface="+mn-ea"/>
              </a:rPr>
              <a:t>:</a:t>
            </a:r>
            <a:r>
              <a:rPr lang="zh-TW" altLang="en-US" sz="1600" b="1" dirty="0">
                <a:latin typeface="+mn-ea"/>
              </a:rPr>
              <a:t> </a:t>
            </a:r>
            <a:r>
              <a:rPr lang="en-US" altLang="zh-TW" sz="1600" b="1" dirty="0">
                <a:latin typeface="+mn-ea"/>
              </a:rPr>
              <a:t>N (</a:t>
            </a:r>
            <a:r>
              <a:rPr lang="zh-TW" altLang="en-US" sz="1600" b="1" dirty="0">
                <a:latin typeface="+mn-ea"/>
              </a:rPr>
              <a:t>牛頓</a:t>
            </a:r>
            <a:r>
              <a:rPr lang="en-US" altLang="zh-TW" sz="1600" b="1" dirty="0">
                <a:latin typeface="+mn-ea"/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zh-TW" altLang="en-US" sz="1600" b="1" dirty="0">
                <a:latin typeface="+mn-ea"/>
              </a:rPr>
              <a:t>電量 </a:t>
            </a:r>
            <a:r>
              <a:rPr lang="en-US" altLang="zh-TW" sz="1600" b="1" dirty="0">
                <a:latin typeface="+mn-ea"/>
              </a:rPr>
              <a:t>q:</a:t>
            </a:r>
            <a:r>
              <a:rPr lang="zh-TW" altLang="en-US" sz="1600" b="1" dirty="0">
                <a:latin typeface="+mn-ea"/>
              </a:rPr>
              <a:t> </a:t>
            </a:r>
            <a:r>
              <a:rPr lang="en-US" altLang="zh-TW" sz="1600" b="1" dirty="0">
                <a:latin typeface="+mn-ea"/>
              </a:rPr>
              <a:t>C (</a:t>
            </a:r>
            <a:r>
              <a:rPr lang="zh-TW" altLang="en-US" sz="1600" b="1" dirty="0">
                <a:latin typeface="+mn-ea"/>
              </a:rPr>
              <a:t>庫倫</a:t>
            </a:r>
            <a:r>
              <a:rPr lang="en-US" altLang="zh-TW" sz="1600" b="1" dirty="0">
                <a:latin typeface="+mn-ea"/>
              </a:rPr>
              <a:t>)</a:t>
            </a:r>
            <a:r>
              <a:rPr lang="zh-TW" altLang="en-US" sz="1600" b="1" dirty="0">
                <a:latin typeface="+mn-ea"/>
              </a:rPr>
              <a:t>為單位</a:t>
            </a:r>
            <a:endParaRPr lang="en-US" altLang="zh-TW" sz="1600" b="1" dirty="0">
              <a:latin typeface="+mn-ea"/>
            </a:endParaRPr>
          </a:p>
          <a:p>
            <a:pPr lvl="2">
              <a:lnSpc>
                <a:spcPct val="120000"/>
              </a:lnSpc>
            </a:pPr>
            <a:r>
              <a:rPr lang="zh-TW" altLang="en-US" sz="1600" b="1" dirty="0">
                <a:latin typeface="+mn-ea"/>
              </a:rPr>
              <a:t>速度 </a:t>
            </a:r>
            <a:r>
              <a:rPr lang="en-US" altLang="zh-TW" sz="1600" b="1" dirty="0">
                <a:latin typeface="+mn-ea"/>
              </a:rPr>
              <a:t>v:</a:t>
            </a:r>
            <a:r>
              <a:rPr lang="zh-TW" altLang="en-US" sz="1600" b="1" dirty="0">
                <a:latin typeface="+mn-ea"/>
              </a:rPr>
              <a:t> </a:t>
            </a:r>
            <a:r>
              <a:rPr lang="en-US" altLang="zh-TW" sz="1600" b="1" dirty="0">
                <a:latin typeface="+mn-ea"/>
              </a:rPr>
              <a:t>m/s (</a:t>
            </a:r>
            <a:r>
              <a:rPr lang="zh-TW" altLang="en-US" sz="1600" b="1" dirty="0">
                <a:latin typeface="+mn-ea"/>
              </a:rPr>
              <a:t>公 尺</a:t>
            </a:r>
            <a:r>
              <a:rPr lang="en-US" altLang="zh-TW" sz="1600" b="1" dirty="0">
                <a:latin typeface="+mn-ea"/>
              </a:rPr>
              <a:t>/</a:t>
            </a:r>
            <a:r>
              <a:rPr lang="zh-TW" altLang="en-US" sz="1600" b="1" dirty="0">
                <a:latin typeface="+mn-ea"/>
              </a:rPr>
              <a:t>秒</a:t>
            </a:r>
            <a:r>
              <a:rPr lang="en-US" altLang="zh-TW" sz="1600" b="1" dirty="0">
                <a:latin typeface="+mn-ea"/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zh-TW" altLang="en-US" sz="1600" b="1" dirty="0">
                <a:latin typeface="+mn-ea"/>
              </a:rPr>
              <a:t>磁場</a:t>
            </a:r>
            <a:r>
              <a:rPr lang="en-US" altLang="zh-TW" sz="1600" b="1" dirty="0">
                <a:latin typeface="+mn-ea"/>
              </a:rPr>
              <a:t>B:</a:t>
            </a:r>
            <a:r>
              <a:rPr lang="zh-TW" altLang="en-US" sz="1600" b="1" dirty="0">
                <a:latin typeface="+mn-ea"/>
              </a:rPr>
              <a:t> </a:t>
            </a:r>
            <a:r>
              <a:rPr lang="en-US" altLang="zh-TW" sz="1600" b="1" dirty="0">
                <a:latin typeface="+mn-ea"/>
              </a:rPr>
              <a:t>T (tesla</a:t>
            </a:r>
            <a:r>
              <a:rPr lang="zh-TW" altLang="en-US" sz="1600" b="1" dirty="0">
                <a:latin typeface="+mn-ea"/>
              </a:rPr>
              <a:t>，特斯拉</a:t>
            </a:r>
            <a:r>
              <a:rPr lang="en-US" altLang="zh-TW" sz="1600" b="1" dirty="0">
                <a:latin typeface="+mn-ea"/>
              </a:rPr>
              <a:t>)</a:t>
            </a:r>
            <a:r>
              <a:rPr lang="zh-TW" altLang="en-US" sz="1600" b="1" dirty="0">
                <a:latin typeface="+mn-ea"/>
              </a:rPr>
              <a:t> </a:t>
            </a:r>
            <a:endParaRPr lang="zh-TW" altLang="en-US" b="1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C94E706-D771-4E97-9457-4221726FE677}"/>
                  </a:ext>
                </a:extLst>
              </p:cNvPr>
              <p:cNvSpPr txBox="1"/>
              <p:nvPr/>
            </p:nvSpPr>
            <p:spPr>
              <a:xfrm>
                <a:off x="1383131" y="5123500"/>
                <a:ext cx="1854867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⃑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C94E706-D771-4E97-9457-4221726FE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131" y="5123500"/>
                <a:ext cx="1854867" cy="4831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00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7ED968-7DAC-4983-B9C9-E7BAF3B0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0000FF"/>
                </a:solidFill>
              </a:rPr>
              <a:t>磁場</a:t>
            </a:r>
            <a:r>
              <a:rPr lang="en-US" altLang="zh-TW" sz="4000" dirty="0">
                <a:solidFill>
                  <a:srgbClr val="0000FF"/>
                </a:solidFill>
              </a:rPr>
              <a:t>B</a:t>
            </a:r>
            <a:r>
              <a:rPr lang="zh-TW" altLang="en-US" sz="4000" dirty="0">
                <a:solidFill>
                  <a:srgbClr val="0000FF"/>
                </a:solidFill>
              </a:rPr>
              <a:t>的單位</a:t>
            </a:r>
            <a:endParaRPr lang="zh-TW" altLang="en-US" sz="3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BCC16C-652D-4FC9-8A96-343435541027}"/>
              </a:ext>
            </a:extLst>
          </p:cNvPr>
          <p:cNvSpPr/>
          <p:nvPr/>
        </p:nvSpPr>
        <p:spPr>
          <a:xfrm>
            <a:off x="612000" y="1578918"/>
            <a:ext cx="7920000" cy="4492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在國際單位制</a:t>
            </a:r>
            <a:r>
              <a:rPr lang="en-US" altLang="zh-TW" sz="2400" dirty="0"/>
              <a:t>SI</a:t>
            </a:r>
            <a:r>
              <a:rPr lang="zh-TW" altLang="en-US" sz="2400" dirty="0"/>
              <a:t>中，磁場</a:t>
            </a:r>
            <a:r>
              <a:rPr lang="en-US" altLang="zh-TW" sz="2400" dirty="0"/>
              <a:t>B</a:t>
            </a:r>
            <a:r>
              <a:rPr lang="zh-TW" altLang="en-US" sz="2400" dirty="0"/>
              <a:t>的單位為特斯拉</a:t>
            </a:r>
            <a:r>
              <a:rPr lang="en-US" altLang="zh-TW" sz="2400" dirty="0"/>
              <a:t>(tesla, </a:t>
            </a:r>
            <a:r>
              <a:rPr lang="zh-TW" altLang="en-US" sz="2400" dirty="0"/>
              <a:t>簡寫為</a:t>
            </a:r>
            <a:r>
              <a:rPr lang="en-US" altLang="zh-TW" sz="2400" dirty="0"/>
              <a:t>T)</a:t>
            </a:r>
            <a:r>
              <a:rPr lang="zh-TW" altLang="en-US" sz="2400" dirty="0"/>
              <a:t>，相當於韋伯</a:t>
            </a:r>
            <a:r>
              <a:rPr lang="en-US" altLang="zh-TW" sz="2400" dirty="0"/>
              <a:t>/</a:t>
            </a:r>
            <a:r>
              <a:rPr lang="zh-TW" altLang="en-US" sz="2400" dirty="0"/>
              <a:t>平方米</a:t>
            </a:r>
            <a:r>
              <a:rPr lang="en-US" altLang="zh-TW" sz="2400" dirty="0"/>
              <a:t>(weber/m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 )</a:t>
            </a:r>
            <a:r>
              <a:rPr lang="zh-TW" altLang="en-US" sz="2400" dirty="0"/>
              <a:t>，或伏特</a:t>
            </a:r>
            <a:r>
              <a:rPr lang="en-US" altLang="zh-TW" sz="2400" dirty="0"/>
              <a:t>·</a:t>
            </a:r>
            <a:r>
              <a:rPr lang="zh-TW" altLang="en-US" sz="2400" dirty="0"/>
              <a:t>秒</a:t>
            </a:r>
            <a:r>
              <a:rPr lang="en-US" altLang="zh-TW" sz="2400" dirty="0"/>
              <a:t>/</a:t>
            </a:r>
            <a:r>
              <a:rPr lang="zh-TW" altLang="en-US" sz="2400" dirty="0"/>
              <a:t>平方米 </a:t>
            </a:r>
            <a:r>
              <a:rPr lang="en-US" altLang="zh-TW" sz="2400" dirty="0"/>
              <a:t>(V·s/ m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 )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在 </a:t>
            </a:r>
            <a:r>
              <a:rPr lang="en-US" altLang="zh-TW" sz="2400" dirty="0"/>
              <a:t>CGS </a:t>
            </a:r>
            <a:r>
              <a:rPr lang="zh-TW" altLang="en-US" sz="2400" dirty="0"/>
              <a:t>單位制裡，磁場</a:t>
            </a:r>
            <a:r>
              <a:rPr lang="en-US" altLang="zh-TW" sz="2400" dirty="0"/>
              <a:t>B</a:t>
            </a:r>
            <a:r>
              <a:rPr lang="zh-TW" altLang="en-US" sz="2400" dirty="0"/>
              <a:t>的單位為高斯</a:t>
            </a:r>
            <a:r>
              <a:rPr lang="en-US" altLang="zh-TW" sz="2400" dirty="0"/>
              <a:t>(gauss, </a:t>
            </a:r>
            <a:r>
              <a:rPr lang="zh-TW" altLang="en-US" sz="2400" dirty="0"/>
              <a:t>簡寫為 </a:t>
            </a:r>
            <a:r>
              <a:rPr lang="en-US" altLang="zh-TW" sz="2400" dirty="0"/>
              <a:t>G)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2400" b="1" dirty="0"/>
              <a:t>1 </a:t>
            </a:r>
            <a:r>
              <a:rPr lang="zh-TW" altLang="en-US" sz="2400" b="1" dirty="0"/>
              <a:t>特斯拉等於 </a:t>
            </a:r>
            <a:r>
              <a:rPr lang="en-US" altLang="zh-TW" sz="2400" b="1" dirty="0"/>
              <a:t>10,000 </a:t>
            </a:r>
            <a:r>
              <a:rPr lang="zh-TW" altLang="en-US" sz="2400" b="1" dirty="0"/>
              <a:t>高斯</a:t>
            </a:r>
            <a:r>
              <a:rPr lang="en-US" altLang="zh-TW" sz="2400" b="1" dirty="0"/>
              <a:t>(1 T = 10</a:t>
            </a:r>
            <a:r>
              <a:rPr lang="en-US" altLang="zh-TW" sz="2400" b="1" baseline="30000" dirty="0"/>
              <a:t>4</a:t>
            </a:r>
            <a:r>
              <a:rPr lang="en-US" altLang="zh-TW" sz="2400" b="1" dirty="0"/>
              <a:t> G)</a:t>
            </a:r>
            <a:r>
              <a:rPr lang="zh-TW" altLang="en-US" sz="2400" b="1" dirty="0"/>
              <a:t>。</a:t>
            </a:r>
            <a:endParaRPr lang="en-US" altLang="zh-TW" sz="24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磁場的 </a:t>
            </a:r>
            <a:r>
              <a:rPr lang="en-US" altLang="zh-TW" sz="2400" dirty="0"/>
              <a:t>SI </a:t>
            </a:r>
            <a:r>
              <a:rPr lang="zh-TW" altLang="en-US" sz="2400" dirty="0"/>
              <a:t>單位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1 T = 1 (N/C)(m/s) = 1 N/(A · s) [=(</a:t>
            </a:r>
            <a:r>
              <a:rPr lang="zh-TW" altLang="en-US" sz="2400" dirty="0"/>
              <a:t>牛頓</a:t>
            </a:r>
            <a:r>
              <a:rPr lang="en-US" altLang="zh-TW" sz="2400" dirty="0"/>
              <a:t>/</a:t>
            </a:r>
            <a:r>
              <a:rPr lang="zh-TW" altLang="en-US" sz="2400" dirty="0"/>
              <a:t>庫倫</a:t>
            </a:r>
            <a:r>
              <a:rPr lang="en-US" altLang="zh-TW" sz="2400" dirty="0"/>
              <a:t>) (</a:t>
            </a:r>
            <a:r>
              <a:rPr lang="zh-TW" altLang="en-US" sz="2400" dirty="0"/>
              <a:t>秒</a:t>
            </a:r>
            <a:r>
              <a:rPr lang="en-US" altLang="zh-TW" sz="2400" dirty="0"/>
              <a:t>/</a:t>
            </a:r>
            <a:r>
              <a:rPr lang="zh-TW" altLang="en-US" sz="2400" dirty="0"/>
              <a:t>米</a:t>
            </a:r>
            <a:r>
              <a:rPr lang="en-US" altLang="zh-TW" sz="2400" dirty="0"/>
              <a:t>)= 1 </a:t>
            </a:r>
            <a:r>
              <a:rPr lang="zh-TW" altLang="en-US" sz="2400" dirty="0"/>
              <a:t>牛頓</a:t>
            </a:r>
            <a:r>
              <a:rPr lang="en-US" altLang="zh-TW" sz="2400" dirty="0"/>
              <a:t>/(</a:t>
            </a:r>
            <a:r>
              <a:rPr lang="zh-TW" altLang="en-US" sz="2400" dirty="0"/>
              <a:t>安培</a:t>
            </a:r>
            <a:r>
              <a:rPr lang="en-US" altLang="zh-TW" sz="2400" dirty="0"/>
              <a:t>×</a:t>
            </a:r>
            <a:r>
              <a:rPr lang="zh-TW" altLang="en-US" sz="2400" dirty="0"/>
              <a:t>米</a:t>
            </a:r>
            <a:r>
              <a:rPr lang="en-US" altLang="zh-TW" sz="2400" dirty="0"/>
              <a:t>)]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對一般常用的磁場強度而言，</a:t>
            </a:r>
            <a:r>
              <a:rPr lang="en-US" altLang="zh-TW" sz="2400" dirty="0"/>
              <a:t>T </a:t>
            </a:r>
            <a:r>
              <a:rPr lang="zh-TW" altLang="en-US" sz="2400" dirty="0"/>
              <a:t>是一個頗大的磁場單位，因一般人所接觸的磁場大小往往小於此數量級，故一般以 </a:t>
            </a:r>
            <a:r>
              <a:rPr lang="en-US" altLang="zh-TW" sz="2400" dirty="0"/>
              <a:t>G (gauss)</a:t>
            </a:r>
            <a:r>
              <a:rPr lang="zh-TW" altLang="en-US" sz="2400" dirty="0"/>
              <a:t>作為習慣的磁場單位。 </a:t>
            </a:r>
            <a:endParaRPr lang="en-US" altLang="zh-TW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39DAA7-AE5C-4088-A0B7-248C30AF6523}"/>
              </a:ext>
            </a:extLst>
          </p:cNvPr>
          <p:cNvSpPr/>
          <p:nvPr/>
        </p:nvSpPr>
        <p:spPr>
          <a:xfrm>
            <a:off x="240104" y="985847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</a:rPr>
              <a:t>磁場</a:t>
            </a:r>
            <a:r>
              <a:rPr lang="en-US" altLang="zh-TW" sz="2800" b="1" dirty="0">
                <a:solidFill>
                  <a:srgbClr val="0000FF"/>
                </a:solidFill>
              </a:rPr>
              <a:t>B</a:t>
            </a:r>
            <a:r>
              <a:rPr lang="zh-TW" altLang="en-US" sz="2800" b="1" dirty="0">
                <a:solidFill>
                  <a:srgbClr val="0000FF"/>
                </a:solidFill>
              </a:rPr>
              <a:t>的單位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76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C3C6595-039C-40CF-B05A-240BD2AF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54" y="2625571"/>
            <a:ext cx="6156883" cy="19606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5727B3-9E92-47F3-81E4-E07D4761C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30" y="5669635"/>
            <a:ext cx="7248820" cy="792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EB4073F-9878-4D86-983A-E2B018C7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952" y="94406"/>
            <a:ext cx="5978095" cy="807840"/>
          </a:xfrm>
        </p:spPr>
        <p:txBody>
          <a:bodyPr/>
          <a:lstStyle/>
          <a:p>
            <a:r>
              <a:rPr lang="zh-TW" altLang="en-US" sz="3200" dirty="0">
                <a:solidFill>
                  <a:srgbClr val="0000FF"/>
                </a:solidFill>
              </a:rPr>
              <a:t>載流導線在磁場中所受的作用力 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C1042ED-6905-42B8-B8F0-FCB3E298A7A7}"/>
              </a:ext>
            </a:extLst>
          </p:cNvPr>
          <p:cNvSpPr/>
          <p:nvPr/>
        </p:nvSpPr>
        <p:spPr>
          <a:xfrm>
            <a:off x="663604" y="860167"/>
            <a:ext cx="7920000" cy="1833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/>
              <a:t>因電流是由一群流動的帶電粒子所形成的巨觀效應，故載流導線在磁場中所感受到的磁作用力，可視為這群移動的帶電粒子所感受到的總淨磁力。載流導線於磁場中會感受到 一股垂直於導線之切線方向和磁場方向的側向力。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41807EE-B377-48D4-803A-A074F12F664F}"/>
                  </a:ext>
                </a:extLst>
              </p:cNvPr>
              <p:cNvSpPr/>
              <p:nvPr/>
            </p:nvSpPr>
            <p:spPr>
              <a:xfrm>
                <a:off x="663604" y="4648071"/>
                <a:ext cx="7920000" cy="1245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400" dirty="0">
                    <a:latin typeface="+mn-ea"/>
                  </a:rPr>
                  <a:t>假設電場為零時，如前所述移動速度為 </a:t>
                </a:r>
                <a:r>
                  <a:rPr lang="en-US" altLang="zh-TW" sz="2400" dirty="0">
                    <a:latin typeface="+mn-ea"/>
                  </a:rPr>
                  <a:t>v</a:t>
                </a:r>
                <a:r>
                  <a:rPr lang="zh-TW" altLang="en-US" sz="2400" dirty="0">
                    <a:latin typeface="+mn-ea"/>
                  </a:rPr>
                  <a:t>的電荷 </a:t>
                </a:r>
                <a:r>
                  <a:rPr lang="en-US" altLang="zh-TW" sz="2400" dirty="0">
                    <a:latin typeface="+mn-ea"/>
                  </a:rPr>
                  <a:t>q </a:t>
                </a:r>
                <a:r>
                  <a:rPr lang="zh-TW" altLang="en-US" sz="2400" dirty="0">
                    <a:latin typeface="+mn-ea"/>
                  </a:rPr>
                  <a:t>在磁場中所受的勞侖茲力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2400" dirty="0">
                    <a:latin typeface="+mn-ea"/>
                  </a:rPr>
                  <a:t>， 對線電荷密度為</a:t>
                </a:r>
                <a:r>
                  <a:rPr lang="zh-TW" altLang="en-US" sz="2400" dirty="0">
                    <a:latin typeface="+mn-ea"/>
                    <a:sym typeface="Symbol" panose="05050102010706020507" pitchFamily="18" charset="2"/>
                  </a:rPr>
                  <a:t></a:t>
                </a:r>
                <a:r>
                  <a:rPr lang="zh-TW" altLang="en-US" sz="2400" dirty="0">
                    <a:latin typeface="+mn-ea"/>
                  </a:rPr>
                  <a:t>的載流導線而言，在磁場中所受的總勞侖茲力則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41807EE-B377-48D4-803A-A074F12F6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04" y="4648071"/>
                <a:ext cx="7920000" cy="1245084"/>
              </a:xfrm>
              <a:prstGeom prst="rect">
                <a:avLst/>
              </a:prstGeom>
              <a:blipFill>
                <a:blip r:embed="rId4"/>
                <a:stretch>
                  <a:fillRect l="-1232" t="-3415" b="-102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7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4B12B8-AC8B-49EE-870F-AA555800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6A3E7C-7B59-4EEE-8D80-74AAD23630A7}"/>
              </a:ext>
            </a:extLst>
          </p:cNvPr>
          <p:cNvSpPr/>
          <p:nvPr/>
        </p:nvSpPr>
        <p:spPr>
          <a:xfrm>
            <a:off x="621627" y="991292"/>
            <a:ext cx="7920000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dirty="0"/>
              <a:t>若導線中的電流是</a:t>
            </a:r>
            <a:r>
              <a:rPr lang="zh-TW" altLang="en-US" sz="2400" b="1" dirty="0"/>
              <a:t>穩定電流</a:t>
            </a:r>
            <a:r>
              <a:rPr lang="zh-TW" altLang="en-US" sz="2400" dirty="0"/>
              <a:t>，設磁場是 </a:t>
            </a:r>
            <a:r>
              <a:rPr lang="zh-TW" altLang="en-US" sz="2400" b="1" dirty="0"/>
              <a:t>均勻磁場</a:t>
            </a:r>
            <a:r>
              <a:rPr lang="zh-TW" altLang="en-US" sz="2400" dirty="0"/>
              <a:t>，且積分</a:t>
            </a:r>
            <a:r>
              <a:rPr lang="zh-TW" altLang="en-US" sz="2400" b="1" dirty="0"/>
              <a:t>路徑是垂直於磁場的直線</a:t>
            </a:r>
            <a:r>
              <a:rPr lang="zh-TW" altLang="en-US" sz="2400" dirty="0"/>
              <a:t>，則勞侖茲作用力可進一步簡化為 </a:t>
            </a:r>
          </a:p>
          <a:p>
            <a:pPr>
              <a:lnSpc>
                <a:spcPct val="120000"/>
              </a:lnSpc>
            </a:pP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832FF94-B572-4896-A40E-5A458C70622B}"/>
                  </a:ext>
                </a:extLst>
              </p:cNvPr>
              <p:cNvSpPr/>
              <p:nvPr/>
            </p:nvSpPr>
            <p:spPr>
              <a:xfrm>
                <a:off x="621627" y="2555324"/>
                <a:ext cx="7920000" cy="9469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TW" altLang="en-US" sz="2400" dirty="0"/>
                  <a:t>式中，</a:t>
                </a:r>
                <a:r>
                  <a:rPr lang="en-US" altLang="zh-TW" sz="2400" dirty="0"/>
                  <a:t>L </a:t>
                </a:r>
                <a:r>
                  <a:rPr lang="zh-TW" altLang="en-US" sz="2400" dirty="0"/>
                  <a:t>是積分路徑在磁場中的長度，</a:t>
                </a:r>
                <a14:m>
                  <m:oMath xmlns:m="http://schemas.openxmlformats.org/officeDocument/2006/math">
                    <m:r>
                      <a:rPr lang="zh-TW" altLang="en-US" sz="240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是載流導線的切線方向和磁場方向之間的夾角。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832FF94-B572-4896-A40E-5A458C706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27" y="2555324"/>
                <a:ext cx="7920000" cy="946926"/>
              </a:xfrm>
              <a:prstGeom prst="rect">
                <a:avLst/>
              </a:prstGeom>
              <a:blipFill>
                <a:blip r:embed="rId3"/>
                <a:stretch>
                  <a:fillRect l="-1232" t="-1282" r="-616" b="-128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D6F92B2-D7F8-4DCE-A7BA-942C3BB51B96}"/>
                  </a:ext>
                </a:extLst>
              </p:cNvPr>
              <p:cNvSpPr txBox="1"/>
              <p:nvPr/>
            </p:nvSpPr>
            <p:spPr>
              <a:xfrm>
                <a:off x="2547149" y="1909075"/>
                <a:ext cx="3517821" cy="579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⃑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𝐼𝐿𝐵𝑠𝑖𝑛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D6F92B2-D7F8-4DCE-A7BA-942C3BB51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149" y="1909075"/>
                <a:ext cx="3517821" cy="579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1456502-990E-491D-9E3F-9F4D3F4FF312}"/>
              </a:ext>
            </a:extLst>
          </p:cNvPr>
          <p:cNvSpPr/>
          <p:nvPr/>
        </p:nvSpPr>
        <p:spPr>
          <a:xfrm>
            <a:off x="197330" y="4133633"/>
            <a:ext cx="4831870" cy="2056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dirty="0">
                <a:latin typeface="+mn-ea"/>
              </a:rPr>
              <a:t>可以兩種右手定則決定勞侖茲作用力的方向。</a:t>
            </a:r>
            <a:endParaRPr lang="en-US" altLang="zh-TW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dirty="0">
                <a:latin typeface="+mn-ea"/>
              </a:rPr>
              <a:t>如圖 </a:t>
            </a:r>
            <a:r>
              <a:rPr lang="en-US" altLang="zh-TW" dirty="0">
                <a:latin typeface="+mn-ea"/>
              </a:rPr>
              <a:t>(b)</a:t>
            </a:r>
            <a:r>
              <a:rPr lang="zh-TW" altLang="en-US" dirty="0">
                <a:latin typeface="+mn-ea"/>
              </a:rPr>
              <a:t>所示，作用於電流或移動中的正電荷的磁力的方向可以由右手定則來決定。使用右手，將大拇指朝著電流方向指去，再將其它四根手指朝著磁場方向指去，則掌心所面對的方向就是磁力的方向。 </a:t>
            </a:r>
            <a:endParaRPr lang="en-US" altLang="zh-TW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AE9F27-8A77-4EEC-B19C-22620F47BF82}"/>
              </a:ext>
            </a:extLst>
          </p:cNvPr>
          <p:cNvSpPr/>
          <p:nvPr/>
        </p:nvSpPr>
        <p:spPr>
          <a:xfrm>
            <a:off x="300194" y="3733523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+mn-ea"/>
              </a:rPr>
              <a:t>勞侖茲作用力的方向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F232F4-4A2B-47F8-9BAE-7DD74C0335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" r="6122"/>
          <a:stretch/>
        </p:blipFill>
        <p:spPr>
          <a:xfrm>
            <a:off x="5029200" y="3837596"/>
            <a:ext cx="4114800" cy="26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3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E86D53-7A97-45C3-9392-14E1D5C5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8BAC5E-01C8-40EE-87E3-92C0AC642CC8}"/>
              </a:ext>
            </a:extLst>
          </p:cNvPr>
          <p:cNvSpPr/>
          <p:nvPr/>
        </p:nvSpPr>
        <p:spPr>
          <a:xfrm>
            <a:off x="612000" y="1197472"/>
            <a:ext cx="7920000" cy="492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先將一可產生近似均勻磁場的磁鐵組置於精準度足夠的電子秤</a:t>
            </a:r>
            <a:r>
              <a:rPr lang="en-US" altLang="zh-TW" sz="2400" dirty="0">
                <a:latin typeface="+mn-ea"/>
              </a:rPr>
              <a:t>(</a:t>
            </a:r>
            <a:r>
              <a:rPr lang="zh-TW" altLang="en-US" sz="2400" dirty="0">
                <a:latin typeface="+mn-ea"/>
              </a:rPr>
              <a:t>質量的精確度至少可達 </a:t>
            </a:r>
            <a:r>
              <a:rPr lang="en-US" altLang="zh-TW" sz="2400" dirty="0">
                <a:latin typeface="+mn-ea"/>
              </a:rPr>
              <a:t>0.02g)</a:t>
            </a:r>
            <a:r>
              <a:rPr lang="zh-TW" altLang="en-US" sz="2400" dirty="0">
                <a:latin typeface="+mn-ea"/>
              </a:rPr>
              <a:t>上，秤得磁鐵組的總質量。</a:t>
            </a:r>
            <a:endParaRPr lang="en-US" altLang="zh-TW" sz="2400" dirty="0">
              <a:latin typeface="+mn-ea"/>
            </a:endParaRPr>
          </a:p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再將電流迴路板上可通電流的均勻導線段置於磁鐵內，當導線接通電流後，此電流迴路就會受到一向上或向下的勞侖茲作用力𝐹作用。</a:t>
            </a:r>
            <a:endParaRPr lang="en-US" altLang="zh-TW" sz="2400" dirty="0">
              <a:latin typeface="+mn-ea"/>
            </a:endParaRPr>
          </a:p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根據作用力與 反作用力大小相等、方向相反的原理，電子秤上的磁鐵組亦同時會受到與𝐹大小相同之向上 或向下的作用力；因此，電子秤上的讀數起了變化。由所秤得的質量變化量可得知導線受力𝐹的大小和方向。便可簡單地估算出磁場的大小</a:t>
            </a:r>
            <a:r>
              <a:rPr lang="en-US" altLang="zh-TW" sz="2400" dirty="0">
                <a:latin typeface="+mn-ea"/>
              </a:rPr>
              <a:t>.</a:t>
            </a:r>
            <a:r>
              <a:rPr lang="zh-TW" altLang="en-US" sz="2400" dirty="0">
                <a:latin typeface="+mn-ea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D5796B00-C191-490D-8C95-15BE29BADC10}"/>
                  </a:ext>
                </a:extLst>
              </p:cNvPr>
              <p:cNvSpPr txBox="1"/>
              <p:nvPr/>
            </p:nvSpPr>
            <p:spPr>
              <a:xfrm>
                <a:off x="1558419" y="6179902"/>
                <a:ext cx="3158987" cy="5594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𝐼𝐿𝐵𝑠𝑖𝑛</m:t>
                      </m:r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D5796B00-C191-490D-8C95-15BE29BAD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419" y="6179902"/>
                <a:ext cx="3158987" cy="559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57D5107-E4D3-4585-B094-455287DEA19B}"/>
                  </a:ext>
                </a:extLst>
              </p:cNvPr>
              <p:cNvSpPr txBox="1"/>
              <p:nvPr/>
            </p:nvSpPr>
            <p:spPr>
              <a:xfrm>
                <a:off x="5425714" y="5761326"/>
                <a:ext cx="1964879" cy="988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72000" tIns="72000" rIns="72000" bIns="10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𝐼𝐿𝑠𝑖𝑛</m:t>
                          </m:r>
                          <m:r>
                            <a:rPr lang="zh-TW" alt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57D5107-E4D3-4585-B094-455287DEA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714" y="5761326"/>
                <a:ext cx="1964879" cy="9885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1639DE0D-62FE-4091-99FB-12FD266BFE96}"/>
              </a:ext>
            </a:extLst>
          </p:cNvPr>
          <p:cNvSpPr/>
          <p:nvPr/>
        </p:nvSpPr>
        <p:spPr>
          <a:xfrm>
            <a:off x="271052" y="599795"/>
            <a:ext cx="3506088" cy="562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>
              <a:lnSpc>
                <a:spcPct val="12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00FF"/>
                </a:solidFill>
                <a:latin typeface="微軟正黑體"/>
              </a:rPr>
              <a:t>磁場大小的測量方法 </a:t>
            </a:r>
            <a:endParaRPr lang="en-US" altLang="zh-TW" sz="2800" b="1" dirty="0">
              <a:solidFill>
                <a:srgbClr val="0000FF"/>
              </a:solidFill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224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F3F02F-C8D2-4D3B-A7B0-0FCBC0504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9" b="8152"/>
          <a:stretch/>
        </p:blipFill>
        <p:spPr>
          <a:xfrm>
            <a:off x="3774558" y="3424753"/>
            <a:ext cx="5369442" cy="33250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7714B5-EB7F-4359-B69C-5BF12CE7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16" y="108157"/>
            <a:ext cx="4973168" cy="109204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4000" dirty="0">
                <a:solidFill>
                  <a:srgbClr val="0000FF"/>
                </a:solidFill>
              </a:rPr>
              <a:t>勞侖茲電磁力實驗 </a:t>
            </a:r>
            <a:br>
              <a:rPr lang="en-US" altLang="zh-TW" sz="4000" dirty="0">
                <a:solidFill>
                  <a:srgbClr val="0000FF"/>
                </a:solidFill>
              </a:rPr>
            </a:br>
            <a:r>
              <a:rPr lang="zh-TW" altLang="en-US" sz="4000" dirty="0">
                <a:solidFill>
                  <a:srgbClr val="0000FF"/>
                </a:solidFill>
              </a:rPr>
              <a:t>實驗器材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939A7D-9D1A-4CD9-A167-4A14316D8781}"/>
              </a:ext>
            </a:extLst>
          </p:cNvPr>
          <p:cNvSpPr/>
          <p:nvPr/>
        </p:nvSpPr>
        <p:spPr>
          <a:xfrm>
            <a:off x="623138" y="1491239"/>
            <a:ext cx="5809790" cy="359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低電流直流電源供應器</a:t>
            </a:r>
            <a:r>
              <a:rPr lang="en-US" altLang="zh-TW" sz="2400" dirty="0">
                <a:latin typeface="+mn-ea"/>
              </a:rPr>
              <a:t>(I</a:t>
            </a:r>
            <a:r>
              <a:rPr lang="en-US" altLang="zh-TW" sz="2400" baseline="-25000" dirty="0">
                <a:latin typeface="+mn-ea"/>
              </a:rPr>
              <a:t>max</a:t>
            </a:r>
            <a:r>
              <a:rPr lang="en-US" altLang="zh-TW" sz="2400" dirty="0">
                <a:latin typeface="+mn-ea"/>
              </a:rPr>
              <a:t>=2.5 A)</a:t>
            </a:r>
            <a:r>
              <a:rPr lang="zh-TW" altLang="en-US" sz="2400" dirty="0">
                <a:latin typeface="+mn-ea"/>
              </a:rPr>
              <a:t>、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印有不同導線長度的電流迴路板 </a:t>
            </a:r>
            <a:r>
              <a:rPr lang="en-US" altLang="zh-TW" sz="2400" dirty="0">
                <a:latin typeface="+mn-ea"/>
              </a:rPr>
              <a:t>* 9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電流迴路板支架，腳架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磁鐵座，</a:t>
            </a:r>
            <a:r>
              <a:rPr lang="en-US" altLang="zh-TW" sz="2400" dirty="0">
                <a:latin typeface="+mn-ea"/>
              </a:rPr>
              <a:t>8 </a:t>
            </a:r>
            <a:r>
              <a:rPr lang="zh-TW" altLang="en-US" sz="2400" dirty="0">
                <a:latin typeface="+mn-ea"/>
              </a:rPr>
              <a:t>個馬蹄型磁鐵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電子天平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數位三用電表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游標尺、氣泡水平儀</a:t>
            </a:r>
            <a:endParaRPr lang="en-US" altLang="zh-TW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400" dirty="0">
                <a:latin typeface="+mn-ea"/>
              </a:rPr>
              <a:t>電線 </a:t>
            </a:r>
            <a:r>
              <a:rPr lang="en-US" altLang="zh-TW" sz="2400" dirty="0">
                <a:latin typeface="+mn-ea"/>
              </a:rPr>
              <a:t>4 </a:t>
            </a:r>
            <a:r>
              <a:rPr lang="zh-TW" altLang="en-US" sz="2400" dirty="0">
                <a:latin typeface="+mn-ea"/>
              </a:rPr>
              <a:t>條</a:t>
            </a:r>
          </a:p>
        </p:txBody>
      </p:sp>
    </p:spTree>
    <p:extLst>
      <p:ext uri="{BB962C8B-B14F-4D97-AF65-F5344CB8AC3E}">
        <p14:creationId xmlns:p14="http://schemas.microsoft.com/office/powerpoint/2010/main" val="1946920773"/>
      </p:ext>
    </p:extLst>
  </p:cSld>
  <p:clrMapOvr>
    <a:masterClrMapping/>
  </p:clrMapOvr>
</p:sld>
</file>

<file path=ppt/theme/theme1.xml><?xml version="1.0" encoding="utf-8"?>
<a:theme xmlns:a="http://schemas.openxmlformats.org/drawingml/2006/main" name="110普物實驗室-3">
  <a:themeElements>
    <a:clrScheme name="自訂 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CC"/>
      </a:hlink>
      <a:folHlink>
        <a:srgbClr val="AD84C6"/>
      </a:folHlink>
    </a:clrScheme>
    <a:fontScheme name="清大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普物實驗室-3" id="{252C6708-C8EF-4D03-83BD-8D70E6B7B073}" vid="{4410EA8B-0EEE-48E8-925E-6873EE2E81A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110普物實驗室-3</Template>
  <TotalTime>5083</TotalTime>
  <Words>3758</Words>
  <Application>Microsoft Office PowerPoint</Application>
  <PresentationFormat>如螢幕大小 (4:3)</PresentationFormat>
  <Paragraphs>316</Paragraphs>
  <Slides>32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Arial Unicode MS</vt:lpstr>
      <vt:lpstr>Roboto</vt:lpstr>
      <vt:lpstr>微軟正黑體</vt:lpstr>
      <vt:lpstr>新細明體</vt:lpstr>
      <vt:lpstr>Arial</vt:lpstr>
      <vt:lpstr>Calibri</vt:lpstr>
      <vt:lpstr>Calibri Light</vt:lpstr>
      <vt:lpstr>Cambria Math</vt:lpstr>
      <vt:lpstr>Symbol</vt:lpstr>
      <vt:lpstr>Verdana</vt:lpstr>
      <vt:lpstr>Wingdings</vt:lpstr>
      <vt:lpstr>Wingdings 2</vt:lpstr>
      <vt:lpstr>110普物實驗室-3</vt:lpstr>
      <vt:lpstr>新電流天平實驗 B 勞侖茲電磁力</vt:lpstr>
      <vt:lpstr>目錄</vt:lpstr>
      <vt:lpstr>實驗目的</vt:lpstr>
      <vt:lpstr>實驗原理</vt:lpstr>
      <vt:lpstr>磁場B的單位</vt:lpstr>
      <vt:lpstr>載流導線在磁場中所受的作用力 </vt:lpstr>
      <vt:lpstr>PowerPoint 簡報</vt:lpstr>
      <vt:lpstr>PowerPoint 簡報</vt:lpstr>
      <vt:lpstr>勞侖茲電磁力實驗  實驗器材</vt:lpstr>
      <vt:lpstr>直流電源供應器 Linear Power Supply</vt:lpstr>
      <vt:lpstr>直流電源供應器LPS 305 規格</vt:lpstr>
      <vt:lpstr>基本操作設定區塊</vt:lpstr>
      <vt:lpstr>基本操作設定---Ex:正電流源設定</vt:lpstr>
      <vt:lpstr>基本顯示</vt:lpstr>
      <vt:lpstr>高斯計規格 Specifications MI Model: 907A Gaussmeter</vt:lpstr>
      <vt:lpstr>高斯計 MI Model: 907A Gaussmeter</vt:lpstr>
      <vt:lpstr>實驗</vt:lpstr>
      <vt:lpstr>實驗儀器架設</vt:lpstr>
      <vt:lpstr>導線長度測量方法</vt:lpstr>
      <vt:lpstr>PowerPoint 簡報</vt:lpstr>
      <vt:lpstr>PowerPoint 簡報</vt:lpstr>
      <vt:lpstr>實驗裝置圖</vt:lpstr>
      <vt:lpstr>實驗1 流經導線的電流 I 與導線受力 F 間的關係</vt:lpstr>
      <vt:lpstr>PowerPoint 簡報</vt:lpstr>
      <vt:lpstr>PowerPoint 簡報</vt:lpstr>
      <vt:lpstr>(1)流經導線的電流 I 與導線受力 F 間的關係-data</vt:lpstr>
      <vt:lpstr>實驗2 在磁場中的導線長度 L 與其受力 F 的關係 </vt:lpstr>
      <vt:lpstr>(2)在磁場中的導線長度 L 與其受力 F 的關係-data</vt:lpstr>
      <vt:lpstr>實驗3 導線受力 F 與外加磁場強度 B 的關係</vt:lpstr>
      <vt:lpstr>高斯計 MI Model: 907A Gaussmeter</vt:lpstr>
      <vt:lpstr>(3)導線受力 F 與外加磁場強度 B 的關係-data</vt:lpstr>
      <vt:lpstr>問題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勞侖茲電磁力</dc:title>
  <dc:creator>W1111</dc:creator>
  <cp:lastModifiedBy>W1111</cp:lastModifiedBy>
  <cp:revision>84</cp:revision>
  <dcterms:created xsi:type="dcterms:W3CDTF">2024-02-22T01:30:10Z</dcterms:created>
  <dcterms:modified xsi:type="dcterms:W3CDTF">2024-03-04T10:31:03Z</dcterms:modified>
</cp:coreProperties>
</file>